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34" r:id="rId2"/>
    <p:sldId id="279" r:id="rId3"/>
    <p:sldId id="307" r:id="rId4"/>
    <p:sldId id="308" r:id="rId5"/>
    <p:sldId id="309" r:id="rId6"/>
    <p:sldId id="311" r:id="rId7"/>
    <p:sldId id="312" r:id="rId8"/>
    <p:sldId id="314" r:id="rId9"/>
    <p:sldId id="315" r:id="rId10"/>
    <p:sldId id="316" r:id="rId11"/>
    <p:sldId id="318" r:id="rId12"/>
    <p:sldId id="319" r:id="rId13"/>
    <p:sldId id="320" r:id="rId14"/>
    <p:sldId id="321" r:id="rId15"/>
    <p:sldId id="322" r:id="rId16"/>
    <p:sldId id="323" r:id="rId17"/>
    <p:sldId id="324" r:id="rId18"/>
    <p:sldId id="325" r:id="rId19"/>
    <p:sldId id="326" r:id="rId20"/>
    <p:sldId id="327" r:id="rId21"/>
    <p:sldId id="317" r:id="rId22"/>
    <p:sldId id="328" r:id="rId23"/>
    <p:sldId id="330" r:id="rId24"/>
    <p:sldId id="331" r:id="rId25"/>
    <p:sldId id="333" r:id="rId26"/>
    <p:sldId id="332" r:id="rId27"/>
    <p:sldId id="27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47ED"/>
    <a:srgbClr val="EAF2FB"/>
    <a:srgbClr val="FF63C1"/>
    <a:srgbClr val="EEF2FB"/>
    <a:srgbClr val="FF9852"/>
    <a:srgbClr val="773695"/>
    <a:srgbClr val="38A3C6"/>
    <a:srgbClr val="F11045"/>
    <a:srgbClr val="DEAF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2" autoAdjust="0"/>
    <p:restoredTop sz="94673"/>
  </p:normalViewPr>
  <p:slideViewPr>
    <p:cSldViewPr snapToGrid="0">
      <p:cViewPr varScale="1">
        <p:scale>
          <a:sx n="107" d="100"/>
          <a:sy n="107"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468BD-0339-447D-90CD-2C51BA2FE01A}" type="datetimeFigureOut">
              <a:rPr lang="zh-CN" altLang="en-US" smtClean="0"/>
              <a:t>2023/11/23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C022D-C1C0-400A-98C6-86EFEC05C57F}" type="slidenum">
              <a:rPr lang="zh-CN" altLang="en-US" smtClean="0"/>
              <a:t>‹#›</a:t>
            </a:fld>
            <a:endParaRPr lang="zh-CN" altLang="en-US"/>
          </a:p>
        </p:txBody>
      </p:sp>
    </p:spTree>
    <p:extLst>
      <p:ext uri="{BB962C8B-B14F-4D97-AF65-F5344CB8AC3E}">
        <p14:creationId xmlns:p14="http://schemas.microsoft.com/office/powerpoint/2010/main" val="363827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FC022D-C1C0-400A-98C6-86EFEC05C57F}" type="slidenum">
              <a:rPr lang="zh-CN" altLang="en-US" smtClean="0"/>
              <a:t>1</a:t>
            </a:fld>
            <a:endParaRPr lang="zh-CN" altLang="en-US"/>
          </a:p>
        </p:txBody>
      </p:sp>
    </p:spTree>
    <p:extLst>
      <p:ext uri="{BB962C8B-B14F-4D97-AF65-F5344CB8AC3E}">
        <p14:creationId xmlns:p14="http://schemas.microsoft.com/office/powerpoint/2010/main" val="67842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667FD6-47DA-4F82-8231-2AE12A6E71D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0856AE-5478-4B15-ADDD-39DAA4F40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2A7B6C-3DC2-42DD-9063-48CBC7BE6AAC}"/>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8624AE89-9FD2-4CE1-A001-32DA88FAD6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E6DFFD-ECAA-4B76-8E14-FDAB63DFFB76}"/>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4168105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EF4804-60A0-495A-A8A2-C87A33F878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ECB175A-4895-4AAE-A284-C9F329A3148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13BE324-DED9-419E-8C64-B26FDFFE44D4}"/>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48F08CDB-1BA6-47F4-9EBB-DAD8305235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A017B9-37D3-468A-8B4B-C410DAFFEC42}"/>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1321373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77CA34-4C6E-46B9-B60C-69BA3C2383D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D861DB1-6872-4CCD-9531-4AA0651560D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1F588D-5A26-4F55-9C37-C80BCB186D9A}"/>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E8537576-E6B8-4E37-BA62-DC3F046FA2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8DF087-82A0-40BA-A0D7-D6CF18672828}"/>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111221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3F245-2AD9-4EE2-9155-116B8B0A48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772885-BEC3-47BE-8346-B872A4414C2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A0C5DC-C526-4CDC-88A0-97FD1F21ED97}"/>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4E12BF99-D706-446D-A107-43328943D2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94939A-7A25-43A3-B125-E2B2907F2DAD}"/>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516859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631A05-F9D9-4BF2-9C4A-72CF4F282BD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43C2FB-43A2-4B83-9085-CB8E0C74A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B43C60A-C2B0-4105-8DAC-66DCD1BC61E7}"/>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862BF049-0F56-441D-908E-C4BD5999D3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F0A489-D242-491E-A034-E420DFFDCAE9}"/>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309354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C9DC6-D62D-40A8-A267-40507C0736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054CE4-B73C-4D0D-8BF4-23980A31508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736381E-DB7C-47A5-8A7B-F741F603A17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DBE7C78-2C24-4DE5-8A6C-5F4197AE9AA2}"/>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6" name="页脚占位符 5">
            <a:extLst>
              <a:ext uri="{FF2B5EF4-FFF2-40B4-BE49-F238E27FC236}">
                <a16:creationId xmlns:a16="http://schemas.microsoft.com/office/drawing/2014/main" id="{C79CC956-8939-4EBE-ADFE-24A991C318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A103CC-A00E-4AF8-A2EA-C4D0F3DA0837}"/>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1846432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75724-8A56-4A45-9FD9-F5DC6DE3227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062DB4-C07F-43E7-A6FE-F5FC44F40B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56786F9-857B-4B6F-8B6D-7992553BD96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EA7B19-3E62-41EE-B385-B8BA665C98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A92E725-90DF-48BE-BC29-B0ACE37C0CF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3CCB476-FDE9-45B0-8DBB-6AD3DEC89425}"/>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8" name="页脚占位符 7">
            <a:extLst>
              <a:ext uri="{FF2B5EF4-FFF2-40B4-BE49-F238E27FC236}">
                <a16:creationId xmlns:a16="http://schemas.microsoft.com/office/drawing/2014/main" id="{F9016FDA-34AC-45BE-AD94-0497C53B7F6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D542824-00BD-4F35-A6C1-71C224FBCCC4}"/>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222131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6AB3C-BD6D-4D4E-A15D-DA87A419167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E8E14D2-40B1-49C1-863C-0A07C71954C0}"/>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4" name="页脚占位符 3">
            <a:extLst>
              <a:ext uri="{FF2B5EF4-FFF2-40B4-BE49-F238E27FC236}">
                <a16:creationId xmlns:a16="http://schemas.microsoft.com/office/drawing/2014/main" id="{AD6413B3-C001-43D7-8657-031153C9203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DF6C328-8565-4738-94CC-693FF8BCECB8}"/>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145427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C501B6E-C683-4925-BE28-EA429609A8C4}"/>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3" name="页脚占位符 2">
            <a:extLst>
              <a:ext uri="{FF2B5EF4-FFF2-40B4-BE49-F238E27FC236}">
                <a16:creationId xmlns:a16="http://schemas.microsoft.com/office/drawing/2014/main" id="{28A398DE-4D41-48FF-B319-40A56D542FE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9418276-6B4D-48BA-9A38-760A49B5DB4B}"/>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183740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61A562-F484-4F3F-B6CB-1D2C248EE6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D2EC343-C247-4BEF-BDBF-F91FAB72AE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351A498-4689-4912-A4B6-B87F4D616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98B651E-BFD6-4361-8C0A-C10C4A8C3DCB}"/>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6" name="页脚占位符 5">
            <a:extLst>
              <a:ext uri="{FF2B5EF4-FFF2-40B4-BE49-F238E27FC236}">
                <a16:creationId xmlns:a16="http://schemas.microsoft.com/office/drawing/2014/main" id="{4CD47DF5-0EC9-472A-8FC4-BC7FAEF2F8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EC0B4B-3D45-4DE5-8DBD-EFEC406E9CD0}"/>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234488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07281-24BC-455E-89E1-782D325746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536A5C4-1234-436D-AA06-EBB2D4B588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79972BD-20AF-4DA1-B2E2-90C84044E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C28FA8-6250-4B6C-846A-C61FE4834E5C}"/>
              </a:ext>
            </a:extLst>
          </p:cNvPr>
          <p:cNvSpPr>
            <a:spLocks noGrp="1"/>
          </p:cNvSpPr>
          <p:nvPr>
            <p:ph type="dt" sz="half" idx="10"/>
          </p:nvPr>
        </p:nvSpPr>
        <p:spPr/>
        <p:txBody>
          <a:bodyPr/>
          <a:lstStyle/>
          <a:p>
            <a:fld id="{CE3D4631-9D21-48D0-B717-20C46112B1C5}" type="datetimeFigureOut">
              <a:rPr lang="zh-CN" altLang="en-US" smtClean="0"/>
              <a:t>2023/11/23</a:t>
            </a:fld>
            <a:endParaRPr lang="zh-CN" altLang="en-US"/>
          </a:p>
        </p:txBody>
      </p:sp>
      <p:sp>
        <p:nvSpPr>
          <p:cNvPr id="6" name="页脚占位符 5">
            <a:extLst>
              <a:ext uri="{FF2B5EF4-FFF2-40B4-BE49-F238E27FC236}">
                <a16:creationId xmlns:a16="http://schemas.microsoft.com/office/drawing/2014/main" id="{0BBB412F-F8C3-4E56-96B1-84CEDC3A8B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C9D83E-F248-4432-945D-79A4A250D4DE}"/>
              </a:ext>
            </a:extLst>
          </p:cNvPr>
          <p:cNvSpPr>
            <a:spLocks noGrp="1"/>
          </p:cNvSpPr>
          <p:nvPr>
            <p:ph type="sldNum" sz="quarter" idx="12"/>
          </p:nvPr>
        </p:nvSpPr>
        <p:spPr/>
        <p:txBody>
          <a:body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418291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EA7241-60C7-44BB-AD28-B9EB8B5EE8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216723C-3FD3-4865-B757-12DE41171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02A9AF-0221-413C-A889-7B8C807701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3D4631-9D21-48D0-B717-20C46112B1C5}" type="datetimeFigureOut">
              <a:rPr lang="zh-CN" altLang="en-US" smtClean="0"/>
              <a:t>2023/11/23</a:t>
            </a:fld>
            <a:endParaRPr lang="zh-CN" altLang="en-US"/>
          </a:p>
        </p:txBody>
      </p:sp>
      <p:sp>
        <p:nvSpPr>
          <p:cNvPr id="5" name="页脚占位符 4">
            <a:extLst>
              <a:ext uri="{FF2B5EF4-FFF2-40B4-BE49-F238E27FC236}">
                <a16:creationId xmlns:a16="http://schemas.microsoft.com/office/drawing/2014/main" id="{8A48E554-AB7E-4BF0-B6AD-6FD476150A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F2C6358-6B13-4CBE-8BB7-E837CAB836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879320-1D6A-47FA-9FA2-95DD3712FF39}" type="slidenum">
              <a:rPr lang="zh-CN" altLang="en-US" smtClean="0"/>
              <a:t>‹#›</a:t>
            </a:fld>
            <a:endParaRPr lang="zh-CN" altLang="en-US"/>
          </a:p>
        </p:txBody>
      </p:sp>
    </p:spTree>
    <p:extLst>
      <p:ext uri="{BB962C8B-B14F-4D97-AF65-F5344CB8AC3E}">
        <p14:creationId xmlns:p14="http://schemas.microsoft.com/office/powerpoint/2010/main" val="4143240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panoramic view of a dynamic Black Friday sale in a large retail store, showing a diverse group of people of different genders and descents, engaged in shopping. The scene includes busy cash registers, customers carrying shopping bags, and shelves stocked with electronics, clothing, and toys. The store is decorated with colorful 'SALE' banners and discount signs, capturing the hectic and exciting atmosphere typical of Black Friday.">
            <a:extLst>
              <a:ext uri="{FF2B5EF4-FFF2-40B4-BE49-F238E27FC236}">
                <a16:creationId xmlns:a16="http://schemas.microsoft.com/office/drawing/2014/main" id="{3515ECDA-9C7B-B2D2-BF8B-7A4A110A3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
            <a:ext cx="12240000" cy="6994283"/>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27D60ADC-3FA0-AC79-3E87-B6D2C77E9045}"/>
              </a:ext>
            </a:extLst>
          </p:cNvPr>
          <p:cNvSpPr>
            <a:spLocks noGrp="1"/>
          </p:cNvSpPr>
          <p:nvPr>
            <p:ph type="ctrTitle"/>
          </p:nvPr>
        </p:nvSpPr>
        <p:spPr>
          <a:xfrm>
            <a:off x="0" y="893805"/>
            <a:ext cx="12240000" cy="1941430"/>
          </a:xfrm>
          <a:solidFill>
            <a:srgbClr val="FF0000">
              <a:alpha val="79000"/>
            </a:srgbClr>
          </a:solidFill>
        </p:spPr>
        <p:txBody>
          <a:bodyPr anchor="ctr">
            <a:normAutofit/>
          </a:bodyPr>
          <a:lstStyle/>
          <a:p>
            <a:r>
              <a:rPr lang="en-US" altLang="zh-CN" sz="3600" b="1"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Black Friday Dataset Cleaning Project</a:t>
            </a:r>
            <a:br>
              <a:rPr lang="en-US" altLang="zh-CN" sz="3600" b="1"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br>
            <a:br>
              <a:rPr lang="en-US" altLang="zh-CN" sz="3600" b="1"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br>
            <a:r>
              <a:rPr lang="en" altLang="zh-CN" sz="2400" b="0" i="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Improve data quality and promote accurate analysis</a:t>
            </a:r>
            <a:endParaRPr lang="zh-CN" altLang="zh-CN" sz="3200"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8" name="标题 1">
            <a:extLst>
              <a:ext uri="{FF2B5EF4-FFF2-40B4-BE49-F238E27FC236}">
                <a16:creationId xmlns:a16="http://schemas.microsoft.com/office/drawing/2014/main" id="{37E2CCCE-C26B-40F5-9644-788CFB0CCC62}"/>
              </a:ext>
            </a:extLst>
          </p:cNvPr>
          <p:cNvSpPr txBox="1">
            <a:spLocks/>
          </p:cNvSpPr>
          <p:nvPr/>
        </p:nvSpPr>
        <p:spPr>
          <a:xfrm>
            <a:off x="10487025" y="4198193"/>
            <a:ext cx="1228725" cy="1766003"/>
          </a:xfrm>
          <a:prstGeom prst="rect">
            <a:avLst/>
          </a:prstGeom>
          <a:solidFill>
            <a:schemeClr val="tx1">
              <a:lumMod val="65000"/>
              <a:lumOff val="35000"/>
              <a:alpha val="40000"/>
            </a:schemeClr>
          </a:solidFill>
        </p:spPr>
        <p:txBody>
          <a:bodyPr vert="horz" lIns="91440" tIns="45720" rIns="91440" bIns="45720" rtlCol="0" anchor="ctr">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zh-CN" sz="3200" dirty="0">
                <a:solidFill>
                  <a:schemeClr val="bg1"/>
                </a:solidFill>
                <a:latin typeface="Times New Roman" panose="02020603050405020304" pitchFamily="18" charset="0"/>
                <a:cs typeface="Times New Roman" panose="02020603050405020304" pitchFamily="18" charset="0"/>
              </a:rPr>
              <a:t>Yongshu Cui</a:t>
            </a:r>
          </a:p>
          <a:p>
            <a:pPr algn="l">
              <a:lnSpc>
                <a:spcPct val="150000"/>
              </a:lnSpc>
            </a:pPr>
            <a:r>
              <a:rPr lang="en-US" altLang="zh-CN" sz="3200" dirty="0">
                <a:solidFill>
                  <a:schemeClr val="bg1"/>
                </a:solidFill>
                <a:latin typeface="Times New Roman" panose="02020603050405020304" pitchFamily="18" charset="0"/>
                <a:cs typeface="Times New Roman" panose="02020603050405020304" pitchFamily="18" charset="0"/>
              </a:rPr>
              <a:t>Peng Zhao</a:t>
            </a:r>
          </a:p>
          <a:p>
            <a:pPr algn="l">
              <a:lnSpc>
                <a:spcPct val="150000"/>
              </a:lnSpc>
            </a:pPr>
            <a:r>
              <a:rPr lang="en-US" altLang="zh-CN" sz="3200" dirty="0" err="1">
                <a:solidFill>
                  <a:schemeClr val="bg1"/>
                </a:solidFill>
                <a:latin typeface="Times New Roman" panose="02020603050405020304" pitchFamily="18" charset="0"/>
                <a:cs typeface="Times New Roman" panose="02020603050405020304" pitchFamily="18" charset="0"/>
              </a:rPr>
              <a:t>Xiaolin</a:t>
            </a:r>
            <a:r>
              <a:rPr lang="zh-CN" altLang="en-US" sz="3200" dirty="0">
                <a:solidFill>
                  <a:schemeClr val="bg1"/>
                </a:solidFill>
                <a:latin typeface="Times New Roman" panose="02020603050405020304" pitchFamily="18" charset="0"/>
                <a:cs typeface="Times New Roman" panose="02020603050405020304" pitchFamily="18" charset="0"/>
              </a:rPr>
              <a:t> </a:t>
            </a:r>
            <a:r>
              <a:rPr lang="en-US" altLang="zh-CN" sz="3200" dirty="0">
                <a:solidFill>
                  <a:schemeClr val="bg1"/>
                </a:solidFill>
                <a:latin typeface="Times New Roman" panose="02020603050405020304" pitchFamily="18" charset="0"/>
                <a:cs typeface="Times New Roman" panose="02020603050405020304" pitchFamily="18" charset="0"/>
              </a:rPr>
              <a:t>Liu</a:t>
            </a:r>
          </a:p>
          <a:p>
            <a:pPr algn="l">
              <a:lnSpc>
                <a:spcPct val="150000"/>
              </a:lnSpc>
            </a:pPr>
            <a:r>
              <a:rPr lang="en-US" altLang="zh-CN" sz="3200" dirty="0">
                <a:solidFill>
                  <a:schemeClr val="bg1"/>
                </a:solidFill>
                <a:latin typeface="Times New Roman" panose="02020603050405020304" pitchFamily="18" charset="0"/>
                <a:cs typeface="Times New Roman" panose="02020603050405020304" pitchFamily="18" charset="0"/>
              </a:rPr>
              <a:t>Ting</a:t>
            </a:r>
            <a:r>
              <a:rPr lang="zh-CN" altLang="en-US" sz="3200" dirty="0">
                <a:solidFill>
                  <a:schemeClr val="bg1"/>
                </a:solidFill>
                <a:latin typeface="Times New Roman" panose="02020603050405020304" pitchFamily="18" charset="0"/>
                <a:cs typeface="Times New Roman" panose="02020603050405020304" pitchFamily="18" charset="0"/>
              </a:rPr>
              <a:t> </a:t>
            </a:r>
            <a:r>
              <a:rPr lang="en-US" altLang="zh-CN" sz="3200" dirty="0">
                <a:solidFill>
                  <a:schemeClr val="bg1"/>
                </a:solidFill>
                <a:latin typeface="Times New Roman" panose="02020603050405020304" pitchFamily="18" charset="0"/>
                <a:cs typeface="Times New Roman" panose="02020603050405020304" pitchFamily="18" charset="0"/>
              </a:rPr>
              <a:t>Yang</a:t>
            </a:r>
          </a:p>
          <a:p>
            <a:pPr algn="l">
              <a:lnSpc>
                <a:spcPct val="150000"/>
              </a:lnSpc>
            </a:pPr>
            <a:r>
              <a:rPr lang="en-US" altLang="zh-CN" sz="3200" dirty="0">
                <a:solidFill>
                  <a:schemeClr val="bg1"/>
                </a:solidFill>
                <a:latin typeface="Times New Roman" panose="02020603050405020304" pitchFamily="18" charset="0"/>
                <a:cs typeface="Times New Roman" panose="02020603050405020304" pitchFamily="18" charset="0"/>
              </a:rPr>
              <a:t>2023/11/22</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5555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Data Quality Issue for Incorrect Values - Purchase</a:t>
            </a:r>
          </a:p>
        </p:txBody>
      </p:sp>
      <p:sp>
        <p:nvSpPr>
          <p:cNvPr id="5" name="矩形 4">
            <a:extLst>
              <a:ext uri="{FF2B5EF4-FFF2-40B4-BE49-F238E27FC236}">
                <a16:creationId xmlns:a16="http://schemas.microsoft.com/office/drawing/2014/main" id="{058DCC15-5CD7-0A0B-5718-D4FA00AFADDA}"/>
              </a:ext>
            </a:extLst>
          </p:cNvPr>
          <p:cNvSpPr/>
          <p:nvPr/>
        </p:nvSpPr>
        <p:spPr>
          <a:xfrm>
            <a:off x="7820030" y="1528763"/>
            <a:ext cx="3875993" cy="4990904"/>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 altLang="zh-CN" sz="1700" dirty="0">
                <a:solidFill>
                  <a:schemeClr val="tx1"/>
                </a:solidFill>
                <a:latin typeface="Microsoft YaHei" panose="020B0503020204020204" pitchFamily="34" charset="-122"/>
                <a:ea typeface="Microsoft YaHei" panose="020B0503020204020204" pitchFamily="34" charset="-122"/>
              </a:rPr>
              <a:t>Similar to column </a:t>
            </a:r>
            <a:r>
              <a:rPr kumimoji="1" lang="en" altLang="zh-CN" sz="1700" dirty="0" err="1">
                <a:solidFill>
                  <a:schemeClr val="tx1"/>
                </a:solidFill>
                <a:latin typeface="Microsoft YaHei" panose="020B0503020204020204" pitchFamily="34" charset="-122"/>
                <a:ea typeface="Microsoft YaHei" panose="020B0503020204020204" pitchFamily="34" charset="-122"/>
              </a:rPr>
              <a:t>Stay_In_Current_City_Years</a:t>
            </a:r>
            <a:r>
              <a:rPr kumimoji="1" lang="en" altLang="zh-CN" sz="1700" dirty="0">
                <a:solidFill>
                  <a:schemeClr val="tx1"/>
                </a:solidFill>
                <a:latin typeface="Microsoft YaHei" panose="020B0503020204020204" pitchFamily="34" charset="-122"/>
                <a:ea typeface="Microsoft YaHei" panose="020B0503020204020204" pitchFamily="34" charset="-122"/>
              </a:rPr>
              <a:t>, there is no NULL value in column Purchase, and we also find there are values that are mistyped with short, for example result as figure show.</a:t>
            </a:r>
          </a:p>
        </p:txBody>
      </p:sp>
      <p:pic>
        <p:nvPicPr>
          <p:cNvPr id="2" name="Drawing 7" descr="图片">
            <a:extLst>
              <a:ext uri="{FF2B5EF4-FFF2-40B4-BE49-F238E27FC236}">
                <a16:creationId xmlns:a16="http://schemas.microsoft.com/office/drawing/2014/main" id="{64FCC93A-DF3E-97B7-621F-447A0E65E315}"/>
              </a:ext>
            </a:extLst>
          </p:cNvPr>
          <p:cNvPicPr>
            <a:picLocks noChangeAspect="1"/>
          </p:cNvPicPr>
          <p:nvPr/>
        </p:nvPicPr>
        <p:blipFill>
          <a:blip r:embed="rId2"/>
          <a:stretch>
            <a:fillRect/>
          </a:stretch>
        </p:blipFill>
        <p:spPr>
          <a:xfrm>
            <a:off x="696002" y="1166870"/>
            <a:ext cx="6840000" cy="5496185"/>
          </a:xfrm>
          <a:prstGeom prst="rect">
            <a:avLst/>
          </a:prstGeom>
        </p:spPr>
      </p:pic>
    </p:spTree>
    <p:extLst>
      <p:ext uri="{BB962C8B-B14F-4D97-AF65-F5344CB8AC3E}">
        <p14:creationId xmlns:p14="http://schemas.microsoft.com/office/powerpoint/2010/main" val="1657852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Data Field Normalization</a:t>
            </a:r>
          </a:p>
        </p:txBody>
      </p:sp>
      <p:sp>
        <p:nvSpPr>
          <p:cNvPr id="5" name="矩形 4">
            <a:extLst>
              <a:ext uri="{FF2B5EF4-FFF2-40B4-BE49-F238E27FC236}">
                <a16:creationId xmlns:a16="http://schemas.microsoft.com/office/drawing/2014/main" id="{058DCC15-5CD7-0A0B-5718-D4FA00AFADDA}"/>
              </a:ext>
            </a:extLst>
          </p:cNvPr>
          <p:cNvSpPr/>
          <p:nvPr/>
        </p:nvSpPr>
        <p:spPr>
          <a:xfrm>
            <a:off x="552603" y="1528763"/>
            <a:ext cx="4276572" cy="4341955"/>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 altLang="zh-CN" sz="1700" dirty="0">
                <a:solidFill>
                  <a:schemeClr val="tx1"/>
                </a:solidFill>
                <a:latin typeface="Microsoft YaHei" panose="020B0503020204020204" pitchFamily="34" charset="-122"/>
                <a:ea typeface="Microsoft YaHei" panose="020B0503020204020204" pitchFamily="34" charset="-122"/>
              </a:rPr>
              <a:t>Based on the overview table, we know that the column Age does not have a NULL value, so it appears that there is nothing wrong with that column that needs to be fixed. But when looking at the detailed data, we see that the raw data uses ranges to represent the user's age, as shown on the right.</a:t>
            </a:r>
          </a:p>
        </p:txBody>
      </p:sp>
      <p:pic>
        <p:nvPicPr>
          <p:cNvPr id="3" name="Drawing 8" descr="图片">
            <a:extLst>
              <a:ext uri="{FF2B5EF4-FFF2-40B4-BE49-F238E27FC236}">
                <a16:creationId xmlns:a16="http://schemas.microsoft.com/office/drawing/2014/main" id="{F6A5E69B-DC7B-7C77-8501-4098D432CF90}"/>
              </a:ext>
            </a:extLst>
          </p:cNvPr>
          <p:cNvPicPr>
            <a:picLocks noChangeAspect="1"/>
          </p:cNvPicPr>
          <p:nvPr/>
        </p:nvPicPr>
        <p:blipFill>
          <a:blip r:embed="rId2"/>
          <a:stretch>
            <a:fillRect/>
          </a:stretch>
        </p:blipFill>
        <p:spPr>
          <a:xfrm>
            <a:off x="5084811" y="1528763"/>
            <a:ext cx="6120000" cy="4341955"/>
          </a:xfrm>
          <a:prstGeom prst="rect">
            <a:avLst/>
          </a:prstGeom>
        </p:spPr>
      </p:pic>
    </p:spTree>
    <p:extLst>
      <p:ext uri="{BB962C8B-B14F-4D97-AF65-F5344CB8AC3E}">
        <p14:creationId xmlns:p14="http://schemas.microsoft.com/office/powerpoint/2010/main" val="1208259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Data Field Normalization</a:t>
            </a:r>
          </a:p>
        </p:txBody>
      </p:sp>
      <p:sp>
        <p:nvSpPr>
          <p:cNvPr id="5" name="矩形 4">
            <a:extLst>
              <a:ext uri="{FF2B5EF4-FFF2-40B4-BE49-F238E27FC236}">
                <a16:creationId xmlns:a16="http://schemas.microsoft.com/office/drawing/2014/main" id="{058DCC15-5CD7-0A0B-5718-D4FA00AFADDA}"/>
              </a:ext>
            </a:extLst>
          </p:cNvPr>
          <p:cNvSpPr/>
          <p:nvPr/>
        </p:nvSpPr>
        <p:spPr>
          <a:xfrm>
            <a:off x="6928239" y="1557338"/>
            <a:ext cx="4276572" cy="4341955"/>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 altLang="zh-CN" sz="1700" dirty="0">
                <a:solidFill>
                  <a:schemeClr val="tx1"/>
                </a:solidFill>
                <a:latin typeface="Microsoft YaHei" panose="020B0503020204020204" pitchFamily="34" charset="-122"/>
                <a:ea typeface="Microsoft YaHei" panose="020B0503020204020204" pitchFamily="34" charset="-122"/>
              </a:rPr>
              <a:t>When age fields are used for analysis or model training, using descriptive labels rather than discrete numeric ranges can provide more meaningful results.</a:t>
            </a:r>
          </a:p>
          <a:p>
            <a:pPr>
              <a:lnSpc>
                <a:spcPct val="150000"/>
              </a:lnSpc>
            </a:pPr>
            <a:r>
              <a:rPr kumimoji="1" lang="en" altLang="zh-CN" sz="1700" dirty="0">
                <a:solidFill>
                  <a:schemeClr val="tx1"/>
                </a:solidFill>
                <a:latin typeface="Microsoft YaHei" panose="020B0503020204020204" pitchFamily="34" charset="-122"/>
                <a:ea typeface="Microsoft YaHei" panose="020B0503020204020204" pitchFamily="34" charset="-122"/>
              </a:rPr>
              <a:t>We plan to use a mapping table to convert the age values.</a:t>
            </a:r>
          </a:p>
        </p:txBody>
      </p:sp>
      <p:pic>
        <p:nvPicPr>
          <p:cNvPr id="2" name="Drawing 9" descr="图片">
            <a:extLst>
              <a:ext uri="{FF2B5EF4-FFF2-40B4-BE49-F238E27FC236}">
                <a16:creationId xmlns:a16="http://schemas.microsoft.com/office/drawing/2014/main" id="{3AAF4A7F-7148-A470-743A-B645E25EB4B5}"/>
              </a:ext>
            </a:extLst>
          </p:cNvPr>
          <p:cNvPicPr>
            <a:picLocks noChangeAspect="1"/>
          </p:cNvPicPr>
          <p:nvPr/>
        </p:nvPicPr>
        <p:blipFill>
          <a:blip r:embed="rId2"/>
          <a:stretch>
            <a:fillRect/>
          </a:stretch>
        </p:blipFill>
        <p:spPr>
          <a:xfrm>
            <a:off x="918444" y="1557338"/>
            <a:ext cx="5616000" cy="4347421"/>
          </a:xfrm>
          <a:prstGeom prst="rect">
            <a:avLst/>
          </a:prstGeom>
        </p:spPr>
      </p:pic>
    </p:spTree>
    <p:extLst>
      <p:ext uri="{BB962C8B-B14F-4D97-AF65-F5344CB8AC3E}">
        <p14:creationId xmlns:p14="http://schemas.microsoft.com/office/powerpoint/2010/main" val="262885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Solution</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for</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rPr>
              <a:t>Data Inconsistency</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endPar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pic>
        <p:nvPicPr>
          <p:cNvPr id="3" name="Drawing 10" descr="图片">
            <a:extLst>
              <a:ext uri="{FF2B5EF4-FFF2-40B4-BE49-F238E27FC236}">
                <a16:creationId xmlns:a16="http://schemas.microsoft.com/office/drawing/2014/main" id="{6378467F-AAD9-E270-8D8F-5032D65BDB05}"/>
              </a:ext>
            </a:extLst>
          </p:cNvPr>
          <p:cNvPicPr>
            <a:picLocks noChangeAspect="1"/>
          </p:cNvPicPr>
          <p:nvPr/>
        </p:nvPicPr>
        <p:blipFill>
          <a:blip r:embed="rId2"/>
          <a:srcRect b="46952"/>
          <a:stretch/>
        </p:blipFill>
        <p:spPr>
          <a:xfrm>
            <a:off x="763762" y="1987900"/>
            <a:ext cx="9000000" cy="3911393"/>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4860A019-8ACF-3596-2AC6-052CD655E95D}"/>
              </a:ext>
            </a:extLst>
          </p:cNvPr>
          <p:cNvSpPr/>
          <p:nvPr/>
        </p:nvSpPr>
        <p:spPr>
          <a:xfrm>
            <a:off x="6928239" y="1557338"/>
            <a:ext cx="4276572" cy="4341955"/>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itchFamily="2" charset="2"/>
              <a:buChar char="Ø"/>
            </a:pPr>
            <a:endParaRPr kumimoji="1" lang="en" altLang="zh-CN" sz="17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kumimoji="1" lang="en" altLang="zh-CN" sz="1700" dirty="0">
                <a:solidFill>
                  <a:schemeClr val="tx1"/>
                </a:solidFill>
                <a:latin typeface="Microsoft YaHei" panose="020B0503020204020204" pitchFamily="34" charset="-122"/>
                <a:ea typeface="Microsoft YaHei" panose="020B0503020204020204" pitchFamily="34" charset="-122"/>
              </a:rPr>
              <a:t>This issue involve 192182 lines, about 34.93% of the dataset</a:t>
            </a:r>
          </a:p>
          <a:p>
            <a:pPr marL="285750" indent="-285750">
              <a:lnSpc>
                <a:spcPct val="150000"/>
              </a:lnSpc>
              <a:buFont typeface="Wingdings" pitchFamily="2" charset="2"/>
              <a:buChar char="Ø"/>
            </a:pPr>
            <a:endParaRPr kumimoji="1" lang="en" altLang="zh-CN" sz="17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kumimoji="1" lang="en" altLang="zh-CN" sz="1700" dirty="0">
                <a:solidFill>
                  <a:schemeClr val="tx1"/>
                </a:solidFill>
                <a:latin typeface="Microsoft YaHei" panose="020B0503020204020204" pitchFamily="34" charset="-122"/>
                <a:ea typeface="Microsoft YaHei" panose="020B0503020204020204" pitchFamily="34" charset="-122"/>
              </a:rPr>
              <a:t>To solve it, we decide to use replacement to union the values in column gender, details refer to SQL</a:t>
            </a:r>
            <a:r>
              <a:rPr kumimoji="1" lang="zh-CN" altLang="en-US" sz="1700" dirty="0">
                <a:solidFill>
                  <a:schemeClr val="tx1"/>
                </a:solidFill>
                <a:latin typeface="Microsoft YaHei" panose="020B0503020204020204" pitchFamily="34" charset="-122"/>
                <a:ea typeface="Microsoft YaHei" panose="020B0503020204020204" pitchFamily="34" charset="-122"/>
              </a:rPr>
              <a:t> </a:t>
            </a:r>
            <a:r>
              <a:rPr kumimoji="1" lang="en" altLang="zh-CN" sz="1700" dirty="0">
                <a:solidFill>
                  <a:schemeClr val="tx1"/>
                </a:solidFill>
                <a:latin typeface="Microsoft YaHei" panose="020B0503020204020204" pitchFamily="34" charset="-122"/>
                <a:ea typeface="Microsoft YaHei" panose="020B0503020204020204" pitchFamily="34" charset="-122"/>
              </a:rPr>
              <a:t>Female to F</a:t>
            </a:r>
            <a:r>
              <a:rPr kumimoji="1" lang="zh-CN" altLang="en-US" sz="1700" dirty="0">
                <a:solidFill>
                  <a:schemeClr val="tx1"/>
                </a:solidFill>
                <a:latin typeface="Microsoft YaHei" panose="020B0503020204020204" pitchFamily="34" charset="-122"/>
                <a:ea typeface="Microsoft YaHei" panose="020B0503020204020204" pitchFamily="34" charset="-122"/>
              </a:rPr>
              <a:t> </a:t>
            </a:r>
            <a:r>
              <a:rPr kumimoji="1" lang="en" altLang="zh-CN" sz="1700" dirty="0">
                <a:solidFill>
                  <a:schemeClr val="tx1"/>
                </a:solidFill>
                <a:latin typeface="Microsoft YaHei" panose="020B0503020204020204" pitchFamily="34" charset="-122"/>
                <a:ea typeface="Microsoft YaHei" panose="020B0503020204020204" pitchFamily="34" charset="-122"/>
              </a:rPr>
              <a:t>Male to M</a:t>
            </a:r>
          </a:p>
          <a:p>
            <a:pPr>
              <a:lnSpc>
                <a:spcPct val="150000"/>
              </a:lnSpc>
            </a:pPr>
            <a:endParaRPr kumimoji="1" lang="en" altLang="zh-CN" sz="17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3350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Solution</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for</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rPr>
              <a:t>Inconsistent Representations</a:t>
            </a:r>
            <a:endPar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sp>
        <p:nvSpPr>
          <p:cNvPr id="6" name="矩形 5">
            <a:extLst>
              <a:ext uri="{FF2B5EF4-FFF2-40B4-BE49-F238E27FC236}">
                <a16:creationId xmlns:a16="http://schemas.microsoft.com/office/drawing/2014/main" id="{4860A019-8ACF-3596-2AC6-052CD655E95D}"/>
              </a:ext>
            </a:extLst>
          </p:cNvPr>
          <p:cNvSpPr/>
          <p:nvPr/>
        </p:nvSpPr>
        <p:spPr>
          <a:xfrm>
            <a:off x="0" y="1323894"/>
            <a:ext cx="4276572" cy="5119630"/>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itchFamily="2" charset="2"/>
              <a:buChar char="Ø"/>
            </a:pPr>
            <a:endParaRPr kumimoji="1" lang="en"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kumimoji="1" lang="en" altLang="zh-CN" sz="1500" dirty="0">
                <a:solidFill>
                  <a:schemeClr val="tx1"/>
                </a:solidFill>
                <a:latin typeface="Microsoft YaHei" panose="020B0503020204020204" pitchFamily="34" charset="-122"/>
                <a:ea typeface="Microsoft YaHei" panose="020B0503020204020204" pitchFamily="34" charset="-122"/>
              </a:rPr>
              <a:t>Total 84726 incorrect values found, about 15.4% of the dataset</a:t>
            </a:r>
          </a:p>
          <a:p>
            <a:pPr marL="285750" indent="-285750">
              <a:lnSpc>
                <a:spcPct val="150000"/>
              </a:lnSpc>
              <a:buFont typeface="Wingdings" pitchFamily="2" charset="2"/>
              <a:buChar char="Ø"/>
            </a:pPr>
            <a:endParaRPr kumimoji="1" lang="en" altLang="zh-CN" sz="1500"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kumimoji="1" lang="en" altLang="zh-CN" sz="1500" dirty="0">
                <a:solidFill>
                  <a:schemeClr val="tx1"/>
                </a:solidFill>
                <a:latin typeface="Microsoft YaHei" panose="020B0503020204020204" pitchFamily="34" charset="-122"/>
                <a:ea typeface="Microsoft YaHei" panose="020B0503020204020204" pitchFamily="34" charset="-122"/>
              </a:rPr>
              <a:t>Solution: to clear the different gender value for one user, we should try to use the same word to display gender. And when we fixed issue 1 above by replacing "Female" with "F" and "Male" with "M", we find this issue also be resolved. Check the result dataset of issue 1, we get the below result, which one user only have one gender representation.</a:t>
            </a:r>
          </a:p>
          <a:p>
            <a:pPr marL="285750" indent="-285750">
              <a:lnSpc>
                <a:spcPct val="150000"/>
              </a:lnSpc>
              <a:buFont typeface="Wingdings" pitchFamily="2" charset="2"/>
              <a:buChar char="Ø"/>
            </a:pPr>
            <a:endParaRPr kumimoji="1" lang="en" altLang="zh-CN" sz="170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kumimoji="1" lang="en" altLang="zh-CN" sz="1700" dirty="0">
              <a:solidFill>
                <a:schemeClr val="tx1"/>
              </a:solidFill>
              <a:latin typeface="Microsoft YaHei" panose="020B0503020204020204" pitchFamily="34" charset="-122"/>
              <a:ea typeface="Microsoft YaHei" panose="020B0503020204020204" pitchFamily="34" charset="-122"/>
            </a:endParaRPr>
          </a:p>
        </p:txBody>
      </p:sp>
      <p:pic>
        <p:nvPicPr>
          <p:cNvPr id="2" name="Drawing 11" descr="图片">
            <a:extLst>
              <a:ext uri="{FF2B5EF4-FFF2-40B4-BE49-F238E27FC236}">
                <a16:creationId xmlns:a16="http://schemas.microsoft.com/office/drawing/2014/main" id="{3B8F1E55-D160-DA77-4E77-55476592ABFF}"/>
              </a:ext>
            </a:extLst>
          </p:cNvPr>
          <p:cNvPicPr>
            <a:picLocks noChangeAspect="1"/>
          </p:cNvPicPr>
          <p:nvPr/>
        </p:nvPicPr>
        <p:blipFill>
          <a:blip r:embed="rId2"/>
          <a:srcRect b="30776"/>
          <a:stretch/>
        </p:blipFill>
        <p:spPr>
          <a:xfrm>
            <a:off x="4659076" y="1893417"/>
            <a:ext cx="7200000" cy="3711340"/>
          </a:xfrm>
          <a:prstGeom prst="rect">
            <a:avLst/>
          </a:prstGeom>
        </p:spPr>
      </p:pic>
    </p:spTree>
    <p:extLst>
      <p:ext uri="{BB962C8B-B14F-4D97-AF65-F5344CB8AC3E}">
        <p14:creationId xmlns:p14="http://schemas.microsoft.com/office/powerpoint/2010/main" val="327960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Solution</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for</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rPr>
              <a:t> Incorrect values</a:t>
            </a:r>
          </a:p>
        </p:txBody>
      </p:sp>
      <p:sp>
        <p:nvSpPr>
          <p:cNvPr id="6" name="矩形 5">
            <a:extLst>
              <a:ext uri="{FF2B5EF4-FFF2-40B4-BE49-F238E27FC236}">
                <a16:creationId xmlns:a16="http://schemas.microsoft.com/office/drawing/2014/main" id="{4860A019-8ACF-3596-2AC6-052CD655E95D}"/>
              </a:ext>
            </a:extLst>
          </p:cNvPr>
          <p:cNvSpPr/>
          <p:nvPr/>
        </p:nvSpPr>
        <p:spPr>
          <a:xfrm>
            <a:off x="0" y="5272088"/>
            <a:ext cx="12192001" cy="1585912"/>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50000"/>
              </a:lnSpc>
              <a:buFont typeface="Wingdings" pitchFamily="2" charset="2"/>
              <a:buChar char="Ø"/>
            </a:pPr>
            <a:endParaRPr kumimoji="1" lang="en" altLang="zh-CN" sz="1500" dirty="0">
              <a:solidFill>
                <a:srgbClr val="0070C0"/>
              </a:solidFill>
              <a:latin typeface="Microsoft YaHei" panose="020B0503020204020204" pitchFamily="34" charset="-122"/>
              <a:ea typeface="Microsoft YaHei" panose="020B0503020204020204" pitchFamily="34" charset="-122"/>
            </a:endParaRPr>
          </a:p>
          <a:p>
            <a:pPr algn="ctr"/>
            <a:r>
              <a:rPr lang="en" altLang="zh-CN" sz="2000" b="1" dirty="0" err="1">
                <a:solidFill>
                  <a:srgbClr val="0070C0"/>
                </a:solidFill>
                <a:latin typeface="Microsoft YaHei" panose="020B0503020204020204" pitchFamily="34" charset="-122"/>
                <a:ea typeface="Microsoft YaHei" panose="020B0503020204020204" pitchFamily="34" charset="-122"/>
                <a:cs typeface="Circular Std Bold" panose="020B0804020101010102" pitchFamily="34" charset="0"/>
              </a:rPr>
              <a:t>Stay_In_Current_City_Years</a:t>
            </a:r>
            <a:endParaRPr kumimoji="1" lang="en" altLang="zh-CN" b="1" dirty="0">
              <a:solidFill>
                <a:schemeClr val="tx1"/>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Ø"/>
            </a:pPr>
            <a:r>
              <a:rPr kumimoji="1" lang="en" altLang="zh-CN" sz="1500" dirty="0">
                <a:solidFill>
                  <a:schemeClr val="tx1"/>
                </a:solidFill>
                <a:latin typeface="Microsoft YaHei" panose="020B0503020204020204" pitchFamily="34" charset="-122"/>
                <a:ea typeface="Microsoft YaHei" panose="020B0503020204020204" pitchFamily="34" charset="-122"/>
              </a:rPr>
              <a:t>This issue involves 84726 lines, about 15.4% of the dataset.</a:t>
            </a:r>
          </a:p>
          <a:p>
            <a:pPr marL="285750" indent="-285750">
              <a:lnSpc>
                <a:spcPct val="150000"/>
              </a:lnSpc>
              <a:buFont typeface="Wingdings" pitchFamily="2" charset="2"/>
              <a:buChar char="Ø"/>
            </a:pPr>
            <a:r>
              <a:rPr kumimoji="1" lang="en" altLang="zh-CN" sz="1500" dirty="0">
                <a:solidFill>
                  <a:schemeClr val="tx1"/>
                </a:solidFill>
                <a:latin typeface="Microsoft YaHei" panose="020B0503020204020204" pitchFamily="34" charset="-122"/>
                <a:ea typeface="Microsoft YaHei" panose="020B0503020204020204" pitchFamily="34" charset="-122"/>
              </a:rPr>
              <a:t>By checking the percentage for each </a:t>
            </a:r>
            <a:r>
              <a:rPr kumimoji="1" lang="en" altLang="zh-CN" sz="1500" dirty="0" err="1">
                <a:solidFill>
                  <a:schemeClr val="tx1"/>
                </a:solidFill>
                <a:latin typeface="Microsoft YaHei" panose="020B0503020204020204" pitchFamily="34" charset="-122"/>
                <a:ea typeface="Microsoft YaHei" panose="020B0503020204020204" pitchFamily="34" charset="-122"/>
              </a:rPr>
              <a:t>City_Category</a:t>
            </a:r>
            <a:r>
              <a:rPr kumimoji="1" lang="en" altLang="zh-CN" sz="1500" dirty="0">
                <a:solidFill>
                  <a:schemeClr val="tx1"/>
                </a:solidFill>
                <a:latin typeface="Microsoft YaHei" panose="020B0503020204020204" pitchFamily="34" charset="-122"/>
                <a:ea typeface="Microsoft YaHei" panose="020B0503020204020204" pitchFamily="34" charset="-122"/>
              </a:rPr>
              <a:t> based on the invalid values in </a:t>
            </a:r>
            <a:r>
              <a:rPr kumimoji="1" lang="en" altLang="zh-CN" sz="1500" dirty="0" err="1">
                <a:solidFill>
                  <a:schemeClr val="tx1"/>
                </a:solidFill>
                <a:latin typeface="Microsoft YaHei" panose="020B0503020204020204" pitchFamily="34" charset="-122"/>
                <a:ea typeface="Microsoft YaHei" panose="020B0503020204020204" pitchFamily="34" charset="-122"/>
              </a:rPr>
              <a:t>Stay_In_City_Years</a:t>
            </a:r>
            <a:r>
              <a:rPr kumimoji="1" lang="en" altLang="zh-CN" sz="1500" dirty="0">
                <a:solidFill>
                  <a:schemeClr val="tx1"/>
                </a:solidFill>
                <a:latin typeface="Microsoft YaHei" panose="020B0503020204020204" pitchFamily="34" charset="-122"/>
                <a:ea typeface="Microsoft YaHei" panose="020B0503020204020204" pitchFamily="34" charset="-122"/>
              </a:rPr>
              <a:t>, we find when </a:t>
            </a:r>
            <a:r>
              <a:rPr kumimoji="1" lang="en" altLang="zh-CN" sz="1500" dirty="0" err="1">
                <a:solidFill>
                  <a:schemeClr val="tx1"/>
                </a:solidFill>
                <a:latin typeface="Microsoft YaHei" panose="020B0503020204020204" pitchFamily="34" charset="-122"/>
                <a:ea typeface="Microsoft YaHei" panose="020B0503020204020204" pitchFamily="34" charset="-122"/>
              </a:rPr>
              <a:t>City_Category</a:t>
            </a:r>
            <a:r>
              <a:rPr kumimoji="1" lang="en" altLang="zh-CN" sz="1500" dirty="0">
                <a:solidFill>
                  <a:schemeClr val="tx1"/>
                </a:solidFill>
                <a:latin typeface="Microsoft YaHei" panose="020B0503020204020204" pitchFamily="34" charset="-122"/>
                <a:ea typeface="Microsoft YaHei" panose="020B0503020204020204" pitchFamily="34" charset="-122"/>
              </a:rPr>
              <a:t> is ‘B’, it might have a bigger </a:t>
            </a:r>
            <a:r>
              <a:rPr kumimoji="1" lang="en" altLang="zh-CN" sz="1500" dirty="0" err="1">
                <a:solidFill>
                  <a:schemeClr val="tx1"/>
                </a:solidFill>
                <a:latin typeface="Microsoft YaHei" panose="020B0503020204020204" pitchFamily="34" charset="-122"/>
                <a:ea typeface="Microsoft YaHei" panose="020B0503020204020204" pitchFamily="34" charset="-122"/>
              </a:rPr>
              <a:t>probabiltiy</a:t>
            </a:r>
            <a:r>
              <a:rPr kumimoji="1" lang="en" altLang="zh-CN" sz="1500" dirty="0">
                <a:solidFill>
                  <a:schemeClr val="tx1"/>
                </a:solidFill>
                <a:latin typeface="Microsoft YaHei" panose="020B0503020204020204" pitchFamily="34" charset="-122"/>
                <a:ea typeface="Microsoft YaHei" panose="020B0503020204020204" pitchFamily="34" charset="-122"/>
              </a:rPr>
              <a:t> to stay in </a:t>
            </a:r>
            <a:r>
              <a:rPr kumimoji="1" lang="en" altLang="zh-CN" sz="1500" dirty="0" err="1">
                <a:solidFill>
                  <a:schemeClr val="tx1"/>
                </a:solidFill>
                <a:latin typeface="Microsoft YaHei" panose="020B0503020204020204" pitchFamily="34" charset="-122"/>
                <a:ea typeface="Microsoft YaHei" panose="020B0503020204020204" pitchFamily="34" charset="-122"/>
              </a:rPr>
              <a:t>currenty</a:t>
            </a:r>
            <a:r>
              <a:rPr kumimoji="1" lang="en" altLang="zh-CN" sz="1500" dirty="0">
                <a:solidFill>
                  <a:schemeClr val="tx1"/>
                </a:solidFill>
                <a:latin typeface="Microsoft YaHei" panose="020B0503020204020204" pitchFamily="34" charset="-122"/>
                <a:ea typeface="Microsoft YaHei" panose="020B0503020204020204" pitchFamily="34" charset="-122"/>
              </a:rPr>
              <a:t> city for longer time</a:t>
            </a:r>
            <a:r>
              <a:rPr kumimoji="1" lang="en-US" altLang="zh-CN" sz="1500" dirty="0">
                <a:solidFill>
                  <a:schemeClr val="tx1"/>
                </a:solidFill>
                <a:latin typeface="Microsoft YaHei" panose="020B0503020204020204" pitchFamily="34" charset="-122"/>
                <a:ea typeface="Microsoft YaHei" panose="020B0503020204020204" pitchFamily="34" charset="-122"/>
              </a:rPr>
              <a:t>.</a:t>
            </a:r>
            <a:endParaRPr kumimoji="1" lang="en" altLang="zh-CN" sz="1500" dirty="0">
              <a:solidFill>
                <a:schemeClr val="tx1"/>
              </a:solidFill>
              <a:latin typeface="Microsoft YaHei" panose="020B0503020204020204" pitchFamily="34" charset="-122"/>
              <a:ea typeface="Microsoft YaHei" panose="020B0503020204020204" pitchFamily="34" charset="-122"/>
            </a:endParaRPr>
          </a:p>
          <a:p>
            <a:pPr>
              <a:lnSpc>
                <a:spcPct val="150000"/>
              </a:lnSpc>
            </a:pPr>
            <a:endParaRPr kumimoji="1" lang="en" altLang="zh-CN" sz="1700" dirty="0">
              <a:solidFill>
                <a:schemeClr val="tx1"/>
              </a:solidFill>
              <a:latin typeface="Microsoft YaHei" panose="020B0503020204020204" pitchFamily="34" charset="-122"/>
              <a:ea typeface="Microsoft YaHei" panose="020B0503020204020204" pitchFamily="34" charset="-122"/>
            </a:endParaRPr>
          </a:p>
        </p:txBody>
      </p:sp>
      <p:pic>
        <p:nvPicPr>
          <p:cNvPr id="3" name="Drawing 12" descr="图片">
            <a:extLst>
              <a:ext uri="{FF2B5EF4-FFF2-40B4-BE49-F238E27FC236}">
                <a16:creationId xmlns:a16="http://schemas.microsoft.com/office/drawing/2014/main" id="{B744887E-55CE-FB11-8476-F38B0A8F139D}"/>
              </a:ext>
            </a:extLst>
          </p:cNvPr>
          <p:cNvPicPr>
            <a:picLocks noChangeAspect="1"/>
          </p:cNvPicPr>
          <p:nvPr/>
        </p:nvPicPr>
        <p:blipFill>
          <a:blip r:embed="rId2"/>
          <a:stretch>
            <a:fillRect/>
          </a:stretch>
        </p:blipFill>
        <p:spPr>
          <a:xfrm>
            <a:off x="1326000" y="1353632"/>
            <a:ext cx="9540000" cy="3731694"/>
          </a:xfrm>
          <a:prstGeom prst="rect">
            <a:avLst/>
          </a:prstGeom>
        </p:spPr>
      </p:pic>
    </p:spTree>
    <p:extLst>
      <p:ext uri="{BB962C8B-B14F-4D97-AF65-F5344CB8AC3E}">
        <p14:creationId xmlns:p14="http://schemas.microsoft.com/office/powerpoint/2010/main" val="344500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Solution</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for</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rPr>
              <a:t> Incorrect values</a:t>
            </a:r>
          </a:p>
        </p:txBody>
      </p:sp>
      <p:sp>
        <p:nvSpPr>
          <p:cNvPr id="6" name="矩形 5">
            <a:extLst>
              <a:ext uri="{FF2B5EF4-FFF2-40B4-BE49-F238E27FC236}">
                <a16:creationId xmlns:a16="http://schemas.microsoft.com/office/drawing/2014/main" id="{4860A019-8ACF-3596-2AC6-052CD655E95D}"/>
              </a:ext>
            </a:extLst>
          </p:cNvPr>
          <p:cNvSpPr/>
          <p:nvPr/>
        </p:nvSpPr>
        <p:spPr>
          <a:xfrm>
            <a:off x="814352" y="1513731"/>
            <a:ext cx="5094052" cy="2286744"/>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kumimoji="1" lang="en" altLang="zh-CN" sz="1500" dirty="0">
                <a:solidFill>
                  <a:schemeClr val="tx1"/>
                </a:solidFill>
                <a:latin typeface="Microsoft YaHei" panose="020B0503020204020204" pitchFamily="34" charset="-122"/>
                <a:ea typeface="Microsoft YaHei" panose="020B0503020204020204" pitchFamily="34" charset="-122"/>
              </a:rPr>
              <a:t>The solution we decide to base on below table, setting the value in </a:t>
            </a:r>
            <a:r>
              <a:rPr kumimoji="1" lang="en" altLang="zh-CN" sz="1500" dirty="0" err="1">
                <a:solidFill>
                  <a:schemeClr val="tx1"/>
                </a:solidFill>
                <a:latin typeface="Microsoft YaHei" panose="020B0503020204020204" pitchFamily="34" charset="-122"/>
                <a:ea typeface="Microsoft YaHei" panose="020B0503020204020204" pitchFamily="34" charset="-122"/>
              </a:rPr>
              <a:t>final_adding_year</a:t>
            </a:r>
            <a:r>
              <a:rPr kumimoji="1" lang="en" altLang="zh-CN" sz="1500" dirty="0">
                <a:solidFill>
                  <a:schemeClr val="tx1"/>
                </a:solidFill>
                <a:latin typeface="Microsoft YaHei" panose="020B0503020204020204" pitchFamily="34" charset="-122"/>
                <a:ea typeface="Microsoft YaHei" panose="020B0503020204020204" pitchFamily="34" charset="-122"/>
              </a:rPr>
              <a:t> to the </a:t>
            </a:r>
            <a:r>
              <a:rPr kumimoji="1" lang="en" altLang="zh-CN" sz="1500" dirty="0" err="1">
                <a:solidFill>
                  <a:schemeClr val="tx1"/>
                </a:solidFill>
                <a:latin typeface="Microsoft YaHei" panose="020B0503020204020204" pitchFamily="34" charset="-122"/>
                <a:ea typeface="Microsoft YaHei" panose="020B0503020204020204" pitchFamily="34" charset="-122"/>
              </a:rPr>
              <a:t>Stay_In_Current_City_Years</a:t>
            </a:r>
            <a:r>
              <a:rPr kumimoji="1" lang="en" altLang="zh-CN" sz="1500" dirty="0">
                <a:solidFill>
                  <a:schemeClr val="tx1"/>
                </a:solidFill>
                <a:latin typeface="Microsoft YaHei" panose="020B0503020204020204" pitchFamily="34" charset="-122"/>
                <a:ea typeface="Microsoft YaHei" panose="020B0503020204020204" pitchFamily="34" charset="-122"/>
              </a:rPr>
              <a:t> of condition in </a:t>
            </a:r>
            <a:r>
              <a:rPr kumimoji="1" lang="en" altLang="zh-CN" sz="1500" dirty="0" err="1">
                <a:solidFill>
                  <a:schemeClr val="tx1"/>
                </a:solidFill>
                <a:latin typeface="Microsoft YaHei" panose="020B0503020204020204" pitchFamily="34" charset="-122"/>
                <a:ea typeface="Microsoft YaHei" panose="020B0503020204020204" pitchFamily="34" charset="-122"/>
              </a:rPr>
              <a:t>age_range</a:t>
            </a:r>
            <a:r>
              <a:rPr kumimoji="1" lang="en" altLang="zh-CN" sz="1500" dirty="0">
                <a:solidFill>
                  <a:schemeClr val="tx1"/>
                </a:solidFill>
                <a:latin typeface="Microsoft YaHei" panose="020B0503020204020204" pitchFamily="34" charset="-122"/>
                <a:ea typeface="Microsoft YaHei" panose="020B0503020204020204" pitchFamily="34" charset="-122"/>
              </a:rPr>
              <a:t> and </a:t>
            </a:r>
            <a:r>
              <a:rPr kumimoji="1" lang="en" altLang="zh-CN" sz="1500" dirty="0" err="1">
                <a:solidFill>
                  <a:schemeClr val="tx1"/>
                </a:solidFill>
                <a:latin typeface="Microsoft YaHei" panose="020B0503020204020204" pitchFamily="34" charset="-122"/>
                <a:ea typeface="Microsoft YaHei" panose="020B0503020204020204" pitchFamily="34" charset="-122"/>
              </a:rPr>
              <a:t>city_category</a:t>
            </a:r>
            <a:r>
              <a:rPr kumimoji="1" lang="en" altLang="zh-CN" sz="1500" dirty="0">
                <a:solidFill>
                  <a:schemeClr val="tx1"/>
                </a:solidFill>
                <a:latin typeface="Microsoft YaHei" panose="020B0503020204020204" pitchFamily="34" charset="-122"/>
                <a:ea typeface="Microsoft YaHei" panose="020B0503020204020204" pitchFamily="34" charset="-122"/>
              </a:rPr>
              <a:t>.</a:t>
            </a:r>
            <a:endParaRPr kumimoji="1" lang="en" altLang="zh-CN" sz="1700" dirty="0">
              <a:solidFill>
                <a:schemeClr val="tx1"/>
              </a:solidFill>
              <a:latin typeface="Microsoft YaHei" panose="020B0503020204020204" pitchFamily="34" charset="-122"/>
              <a:ea typeface="Microsoft YaHei" panose="020B0503020204020204" pitchFamily="34" charset="-122"/>
            </a:endParaRPr>
          </a:p>
        </p:txBody>
      </p:sp>
      <p:pic>
        <p:nvPicPr>
          <p:cNvPr id="2" name="Drawing 15" descr="图片">
            <a:extLst>
              <a:ext uri="{FF2B5EF4-FFF2-40B4-BE49-F238E27FC236}">
                <a16:creationId xmlns:a16="http://schemas.microsoft.com/office/drawing/2014/main" id="{FF5371FF-BF5D-2A6B-1F13-9AEA84559C4D}"/>
              </a:ext>
            </a:extLst>
          </p:cNvPr>
          <p:cNvPicPr>
            <a:picLocks noChangeAspect="1"/>
          </p:cNvPicPr>
          <p:nvPr/>
        </p:nvPicPr>
        <p:blipFill>
          <a:blip r:embed="rId2"/>
          <a:stretch>
            <a:fillRect/>
          </a:stretch>
        </p:blipFill>
        <p:spPr>
          <a:xfrm>
            <a:off x="6096000" y="1280838"/>
            <a:ext cx="5760000" cy="5039273"/>
          </a:xfrm>
          <a:prstGeom prst="rect">
            <a:avLst/>
          </a:prstGeom>
        </p:spPr>
      </p:pic>
      <p:pic>
        <p:nvPicPr>
          <p:cNvPr id="5" name="Drawing 14" descr="图片">
            <a:extLst>
              <a:ext uri="{FF2B5EF4-FFF2-40B4-BE49-F238E27FC236}">
                <a16:creationId xmlns:a16="http://schemas.microsoft.com/office/drawing/2014/main" id="{EBF5EE27-003E-D76F-4464-2610B4751582}"/>
              </a:ext>
            </a:extLst>
          </p:cNvPr>
          <p:cNvPicPr/>
          <p:nvPr/>
        </p:nvPicPr>
        <p:blipFill>
          <a:blip r:embed="rId3"/>
          <a:stretch>
            <a:fillRect/>
          </a:stretch>
        </p:blipFill>
        <p:spPr>
          <a:xfrm>
            <a:off x="879205" y="4000030"/>
            <a:ext cx="5029200" cy="2066925"/>
          </a:xfrm>
          <a:prstGeom prst="rect">
            <a:avLst/>
          </a:prstGeom>
        </p:spPr>
      </p:pic>
    </p:spTree>
    <p:extLst>
      <p:ext uri="{BB962C8B-B14F-4D97-AF65-F5344CB8AC3E}">
        <p14:creationId xmlns:p14="http://schemas.microsoft.com/office/powerpoint/2010/main" val="125812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Solution</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for Null Values</a:t>
            </a:r>
            <a:endPar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sp>
        <p:nvSpPr>
          <p:cNvPr id="6" name="矩形 5">
            <a:extLst>
              <a:ext uri="{FF2B5EF4-FFF2-40B4-BE49-F238E27FC236}">
                <a16:creationId xmlns:a16="http://schemas.microsoft.com/office/drawing/2014/main" id="{4860A019-8ACF-3596-2AC6-052CD655E95D}"/>
              </a:ext>
            </a:extLst>
          </p:cNvPr>
          <p:cNvSpPr/>
          <p:nvPr/>
        </p:nvSpPr>
        <p:spPr>
          <a:xfrm>
            <a:off x="814352" y="1513731"/>
            <a:ext cx="5094052" cy="2286744"/>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kumimoji="1" lang="en" altLang="zh-CN" sz="1500" dirty="0">
                <a:solidFill>
                  <a:schemeClr val="tx1"/>
                </a:solidFill>
                <a:latin typeface="Microsoft YaHei" panose="020B0503020204020204" pitchFamily="34" charset="-122"/>
                <a:ea typeface="Microsoft YaHei" panose="020B0503020204020204" pitchFamily="34" charset="-122"/>
              </a:rPr>
              <a:t>This issue involves 2 columns: </a:t>
            </a:r>
          </a:p>
          <a:p>
            <a:pPr marL="285750" indent="-285750" algn="just">
              <a:lnSpc>
                <a:spcPct val="150000"/>
              </a:lnSpc>
              <a:buFont typeface="Wingdings" pitchFamily="2" charset="2"/>
              <a:buChar char="Ø"/>
            </a:pPr>
            <a:r>
              <a:rPr kumimoji="1" lang="en" altLang="zh-CN" sz="1500" dirty="0">
                <a:solidFill>
                  <a:schemeClr val="tx1"/>
                </a:solidFill>
                <a:latin typeface="Microsoft YaHei" panose="020B0503020204020204" pitchFamily="34" charset="-122"/>
                <a:ea typeface="Microsoft YaHei" panose="020B0503020204020204" pitchFamily="34" charset="-122"/>
              </a:rPr>
              <a:t>Product_Category_2: 173,638 NULL values total, about 31.57% of the dataset.</a:t>
            </a:r>
          </a:p>
          <a:p>
            <a:pPr marL="285750" indent="-285750" algn="just">
              <a:lnSpc>
                <a:spcPct val="150000"/>
              </a:lnSpc>
              <a:buFont typeface="Wingdings" pitchFamily="2" charset="2"/>
              <a:buChar char="Ø"/>
            </a:pPr>
            <a:r>
              <a:rPr kumimoji="1" lang="en" altLang="zh-CN" sz="1500" dirty="0">
                <a:solidFill>
                  <a:schemeClr val="tx1"/>
                </a:solidFill>
                <a:latin typeface="Microsoft YaHei" panose="020B0503020204020204" pitchFamily="34" charset="-122"/>
                <a:ea typeface="Microsoft YaHei" panose="020B0503020204020204" pitchFamily="34" charset="-122"/>
              </a:rPr>
              <a:t>Product_Category_3: 383,247 NULL values total, about 69.67% of the </a:t>
            </a:r>
            <a:r>
              <a:rPr kumimoji="1" lang="en" altLang="zh-CN" sz="1500" dirty="0" err="1">
                <a:solidFill>
                  <a:schemeClr val="tx1"/>
                </a:solidFill>
                <a:latin typeface="Microsoft YaHei" panose="020B0503020204020204" pitchFamily="34" charset="-122"/>
                <a:ea typeface="Microsoft YaHei" panose="020B0503020204020204" pitchFamily="34" charset="-122"/>
              </a:rPr>
              <a:t>dateset</a:t>
            </a:r>
            <a:r>
              <a:rPr kumimoji="1" lang="en" altLang="zh-CN" sz="1500" dirty="0">
                <a:solidFill>
                  <a:schemeClr val="tx1"/>
                </a:solidFill>
                <a:latin typeface="Microsoft YaHei" panose="020B0503020204020204" pitchFamily="34" charset="-122"/>
                <a:ea typeface="Microsoft YaHei" panose="020B0503020204020204" pitchFamily="34" charset="-122"/>
              </a:rPr>
              <a:t>.</a:t>
            </a:r>
          </a:p>
          <a:p>
            <a:pPr algn="just">
              <a:lnSpc>
                <a:spcPct val="150000"/>
              </a:lnSpc>
            </a:pPr>
            <a:endParaRPr kumimoji="1" lang="en" altLang="zh-CN" sz="1500" dirty="0">
              <a:solidFill>
                <a:schemeClr val="tx1"/>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4C6FD9F8-AB67-7901-4FB1-78F942C9C841}"/>
              </a:ext>
            </a:extLst>
          </p:cNvPr>
          <p:cNvSpPr/>
          <p:nvPr/>
        </p:nvSpPr>
        <p:spPr>
          <a:xfrm>
            <a:off x="814352" y="4033367"/>
            <a:ext cx="5094052" cy="22867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kumimoji="1" lang="en" altLang="zh-CN" sz="1500" dirty="0">
                <a:solidFill>
                  <a:schemeClr val="tx1"/>
                </a:solidFill>
                <a:latin typeface="Microsoft YaHei" panose="020B0503020204020204" pitchFamily="34" charset="-122"/>
                <a:ea typeface="Microsoft YaHei" panose="020B0503020204020204" pitchFamily="34" charset="-122"/>
              </a:rPr>
              <a:t>Solution</a:t>
            </a:r>
            <a:r>
              <a:rPr kumimoji="1" lang="zh-CN" altLang="en-US" sz="1500" dirty="0">
                <a:solidFill>
                  <a:schemeClr val="tx1"/>
                </a:solidFill>
                <a:latin typeface="Microsoft YaHei" panose="020B0503020204020204" pitchFamily="34" charset="-122"/>
                <a:ea typeface="Microsoft YaHei" panose="020B0503020204020204" pitchFamily="34" charset="-122"/>
              </a:rPr>
              <a:t>：</a:t>
            </a:r>
            <a:endParaRPr kumimoji="1" lang="en-US" altLang="zh-CN" sz="1500" dirty="0">
              <a:solidFill>
                <a:schemeClr val="tx1"/>
              </a:solidFill>
              <a:latin typeface="Microsoft YaHei" panose="020B0503020204020204" pitchFamily="34" charset="-122"/>
              <a:ea typeface="Microsoft YaHei" panose="020B0503020204020204" pitchFamily="34" charset="-122"/>
            </a:endParaRPr>
          </a:p>
          <a:p>
            <a:pPr algn="just"/>
            <a:r>
              <a:rPr kumimoji="1" lang="en" altLang="zh-CN" sz="1500" dirty="0">
                <a:solidFill>
                  <a:schemeClr val="tx1"/>
                </a:solidFill>
                <a:latin typeface="Microsoft YaHei" panose="020B0503020204020204" pitchFamily="34" charset="-122"/>
                <a:ea typeface="Microsoft YaHei" panose="020B0503020204020204" pitchFamily="34" charset="-122"/>
              </a:rPr>
              <a:t>For Product_Category_2: using the nearest value of the mean of the product category 2 group by product_category_1 to fill the null value of product_category_2.</a:t>
            </a:r>
          </a:p>
          <a:p>
            <a:pPr algn="just"/>
            <a:r>
              <a:rPr kumimoji="1" lang="en" altLang="zh-CN" sz="1500" dirty="0">
                <a:solidFill>
                  <a:schemeClr val="tx1"/>
                </a:solidFill>
                <a:latin typeface="Microsoft YaHei" panose="020B0503020204020204" pitchFamily="34" charset="-122"/>
                <a:ea typeface="Microsoft YaHei" panose="020B0503020204020204" pitchFamily="34" charset="-122"/>
              </a:rPr>
              <a:t>For Product_Category_3</a:t>
            </a:r>
            <a:r>
              <a:rPr kumimoji="1" lang="zh-CN" altLang="en" sz="1500" dirty="0">
                <a:solidFill>
                  <a:schemeClr val="tx1"/>
                </a:solidFill>
                <a:latin typeface="Microsoft YaHei" panose="020B0503020204020204" pitchFamily="34" charset="-122"/>
                <a:ea typeface="Microsoft YaHei" panose="020B0503020204020204" pitchFamily="34" charset="-122"/>
              </a:rPr>
              <a:t>：</a:t>
            </a:r>
            <a:r>
              <a:rPr kumimoji="1" lang="en" altLang="zh-CN" sz="1500" dirty="0">
                <a:solidFill>
                  <a:schemeClr val="tx1"/>
                </a:solidFill>
                <a:latin typeface="Microsoft YaHei" panose="020B0503020204020204" pitchFamily="34" charset="-122"/>
                <a:ea typeface="Microsoft YaHei" panose="020B0503020204020204" pitchFamily="34" charset="-122"/>
              </a:rPr>
              <a:t>there are almost 70% percent missing, and no good dependency function can be found, we decide to drop this column.</a:t>
            </a:r>
          </a:p>
        </p:txBody>
      </p:sp>
      <p:pic>
        <p:nvPicPr>
          <p:cNvPr id="7" name="Drawing 16" descr="图片">
            <a:extLst>
              <a:ext uri="{FF2B5EF4-FFF2-40B4-BE49-F238E27FC236}">
                <a16:creationId xmlns:a16="http://schemas.microsoft.com/office/drawing/2014/main" id="{AF20E1D6-DEDE-638E-9C2B-38185F427784}"/>
              </a:ext>
            </a:extLst>
          </p:cNvPr>
          <p:cNvPicPr>
            <a:picLocks noChangeAspect="1"/>
          </p:cNvPicPr>
          <p:nvPr/>
        </p:nvPicPr>
        <p:blipFill>
          <a:blip r:embed="rId2"/>
          <a:srcRect b="28353"/>
          <a:stretch/>
        </p:blipFill>
        <p:spPr>
          <a:xfrm>
            <a:off x="6347777" y="221416"/>
            <a:ext cx="5400000" cy="3105785"/>
          </a:xfrm>
          <a:prstGeom prst="rect">
            <a:avLst/>
          </a:prstGeom>
        </p:spPr>
      </p:pic>
      <p:pic>
        <p:nvPicPr>
          <p:cNvPr id="8" name="Drawing 17" descr="图片">
            <a:extLst>
              <a:ext uri="{FF2B5EF4-FFF2-40B4-BE49-F238E27FC236}">
                <a16:creationId xmlns:a16="http://schemas.microsoft.com/office/drawing/2014/main" id="{B2E64556-F49E-3CC9-61E0-3C22E7BCA934}"/>
              </a:ext>
            </a:extLst>
          </p:cNvPr>
          <p:cNvPicPr>
            <a:picLocks noChangeAspect="1"/>
          </p:cNvPicPr>
          <p:nvPr/>
        </p:nvPicPr>
        <p:blipFill>
          <a:blip r:embed="rId3"/>
          <a:srcRect b="8722"/>
          <a:stretch/>
        </p:blipFill>
        <p:spPr>
          <a:xfrm>
            <a:off x="6347777" y="3428888"/>
            <a:ext cx="5400000" cy="3429112"/>
          </a:xfrm>
          <a:prstGeom prst="rect">
            <a:avLst/>
          </a:prstGeom>
        </p:spPr>
      </p:pic>
    </p:spTree>
    <p:extLst>
      <p:ext uri="{BB962C8B-B14F-4D97-AF65-F5344CB8AC3E}">
        <p14:creationId xmlns:p14="http://schemas.microsoft.com/office/powerpoint/2010/main" val="114224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Solution</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for</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rPr>
              <a:t> Incorrect Values</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rPr>
              <a:t>- Purchase</a:t>
            </a:r>
          </a:p>
        </p:txBody>
      </p:sp>
      <p:pic>
        <p:nvPicPr>
          <p:cNvPr id="2" name="Drawing 18" descr="图片">
            <a:extLst>
              <a:ext uri="{FF2B5EF4-FFF2-40B4-BE49-F238E27FC236}">
                <a16:creationId xmlns:a16="http://schemas.microsoft.com/office/drawing/2014/main" id="{AFD9AB4C-5C86-AF60-8A8C-6B97A74677DB}"/>
              </a:ext>
            </a:extLst>
          </p:cNvPr>
          <p:cNvPicPr>
            <a:picLocks noChangeAspect="1"/>
          </p:cNvPicPr>
          <p:nvPr/>
        </p:nvPicPr>
        <p:blipFill>
          <a:blip r:embed="rId2"/>
          <a:srcRect b="61260"/>
          <a:stretch/>
        </p:blipFill>
        <p:spPr>
          <a:xfrm>
            <a:off x="876000" y="1389788"/>
            <a:ext cx="10440000" cy="3659382"/>
          </a:xfrm>
          <a:prstGeom prst="rect">
            <a:avLst/>
          </a:prstGeom>
        </p:spPr>
      </p:pic>
      <p:sp>
        <p:nvSpPr>
          <p:cNvPr id="5" name="矩形 4">
            <a:extLst>
              <a:ext uri="{FF2B5EF4-FFF2-40B4-BE49-F238E27FC236}">
                <a16:creationId xmlns:a16="http://schemas.microsoft.com/office/drawing/2014/main" id="{1322B8C1-50CA-9FF7-DC95-44351AE655B3}"/>
              </a:ext>
            </a:extLst>
          </p:cNvPr>
          <p:cNvSpPr/>
          <p:nvPr/>
        </p:nvSpPr>
        <p:spPr>
          <a:xfrm>
            <a:off x="0" y="5272088"/>
            <a:ext cx="12192001" cy="1585912"/>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itchFamily="2" charset="2"/>
              <a:buChar char="ü"/>
            </a:pPr>
            <a:endParaRPr kumimoji="1" lang="en" altLang="zh-CN" sz="1600" dirty="0">
              <a:solidFill>
                <a:schemeClr val="tx1">
                  <a:lumMod val="95000"/>
                  <a:lumOff val="5000"/>
                </a:schemeClr>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ü"/>
            </a:pPr>
            <a:r>
              <a:rPr lang="en" altLang="zh-CN" sz="1600" dirty="0">
                <a:solidFill>
                  <a:schemeClr val="tx1">
                    <a:lumMod val="95000"/>
                    <a:lumOff val="5000"/>
                  </a:schemeClr>
                </a:solidFill>
                <a:latin typeface="Microsoft YaHei" panose="020B0503020204020204" pitchFamily="34" charset="-122"/>
                <a:ea typeface="Microsoft YaHei" panose="020B0503020204020204" pitchFamily="34" charset="-122"/>
                <a:cs typeface="Circular Std Bold" panose="020B0804020101010102" pitchFamily="34" charset="0"/>
              </a:rPr>
              <a:t>Some value with $, affected 28,026 lines, 5.9% of the dataset.</a:t>
            </a:r>
          </a:p>
          <a:p>
            <a:pPr marL="342900" indent="-342900">
              <a:buFont typeface="Wingdings" pitchFamily="2" charset="2"/>
              <a:buChar char="ü"/>
            </a:pPr>
            <a:endParaRPr lang="en" altLang="zh-CN" sz="1600" dirty="0">
              <a:solidFill>
                <a:schemeClr val="tx1">
                  <a:lumMod val="95000"/>
                  <a:lumOff val="5000"/>
                </a:schemeClr>
              </a:solidFill>
              <a:latin typeface="Microsoft YaHei" panose="020B0503020204020204" pitchFamily="34" charset="-122"/>
              <a:ea typeface="Microsoft YaHei" panose="020B0503020204020204" pitchFamily="34" charset="-122"/>
              <a:cs typeface="Circular Std Bold" panose="020B0804020101010102" pitchFamily="34" charset="0"/>
            </a:endParaRPr>
          </a:p>
          <a:p>
            <a:pPr marL="342900" indent="-342900">
              <a:buFont typeface="Wingdings" pitchFamily="2" charset="2"/>
              <a:buChar char="ü"/>
            </a:pPr>
            <a:r>
              <a:rPr lang="en" altLang="zh-CN" sz="1600" dirty="0">
                <a:solidFill>
                  <a:schemeClr val="tx1">
                    <a:lumMod val="95000"/>
                    <a:lumOff val="5000"/>
                  </a:schemeClr>
                </a:solidFill>
                <a:latin typeface="Microsoft YaHei" panose="020B0503020204020204" pitchFamily="34" charset="-122"/>
                <a:ea typeface="Microsoft YaHei" panose="020B0503020204020204" pitchFamily="34" charset="-122"/>
                <a:cs typeface="Circular Std Bold" panose="020B0804020101010102" pitchFamily="34" charset="0"/>
              </a:rPr>
              <a:t>Solution: we think the number for the incorrect lines is correct, we just need to remove the "$" symbol and cast the values to short.</a:t>
            </a:r>
            <a:endParaRPr lang="en" altLang="zh-CN" sz="2000" dirty="0">
              <a:solidFill>
                <a:srgbClr val="0070C0"/>
              </a:solidFill>
              <a:latin typeface="Microsoft YaHei" panose="020B0503020204020204" pitchFamily="34" charset="-122"/>
              <a:ea typeface="Microsoft YaHei" panose="020B0503020204020204" pitchFamily="34" charset="-122"/>
              <a:cs typeface="Circular Std Bold" panose="020B0804020101010102" pitchFamily="34" charset="0"/>
            </a:endParaRPr>
          </a:p>
          <a:p>
            <a:pPr>
              <a:lnSpc>
                <a:spcPct val="150000"/>
              </a:lnSpc>
            </a:pPr>
            <a:endParaRPr kumimoji="1" lang="en" altLang="zh-CN" sz="17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91278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Solution</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for</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rPr>
              <a:t>data field normalization</a:t>
            </a:r>
          </a:p>
        </p:txBody>
      </p:sp>
      <p:sp>
        <p:nvSpPr>
          <p:cNvPr id="5" name="矩形 4">
            <a:extLst>
              <a:ext uri="{FF2B5EF4-FFF2-40B4-BE49-F238E27FC236}">
                <a16:creationId xmlns:a16="http://schemas.microsoft.com/office/drawing/2014/main" id="{1322B8C1-50CA-9FF7-DC95-44351AE655B3}"/>
              </a:ext>
            </a:extLst>
          </p:cNvPr>
          <p:cNvSpPr/>
          <p:nvPr/>
        </p:nvSpPr>
        <p:spPr>
          <a:xfrm>
            <a:off x="0" y="6029462"/>
            <a:ext cx="12192001" cy="828537"/>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 altLang="zh-CN" sz="1700" dirty="0">
                <a:solidFill>
                  <a:schemeClr val="tx1"/>
                </a:solidFill>
                <a:latin typeface="Microsoft YaHei" panose="020B0503020204020204" pitchFamily="34" charset="-122"/>
                <a:ea typeface="Microsoft YaHei" panose="020B0503020204020204" pitchFamily="34" charset="-122"/>
              </a:rPr>
              <a:t>Solution: use the mapping table we introduced in last section, we update the dataset </a:t>
            </a:r>
          </a:p>
        </p:txBody>
      </p:sp>
      <p:pic>
        <p:nvPicPr>
          <p:cNvPr id="3" name="Drawing 19" descr="图片">
            <a:extLst>
              <a:ext uri="{FF2B5EF4-FFF2-40B4-BE49-F238E27FC236}">
                <a16:creationId xmlns:a16="http://schemas.microsoft.com/office/drawing/2014/main" id="{1D70DC2E-FBE4-4AEB-3DA1-A12CB9C861C2}"/>
              </a:ext>
            </a:extLst>
          </p:cNvPr>
          <p:cNvPicPr>
            <a:picLocks noChangeAspect="1"/>
          </p:cNvPicPr>
          <p:nvPr/>
        </p:nvPicPr>
        <p:blipFill>
          <a:blip r:embed="rId2"/>
          <a:srcRect b="45720"/>
          <a:stretch/>
        </p:blipFill>
        <p:spPr>
          <a:xfrm>
            <a:off x="1308000" y="1208712"/>
            <a:ext cx="9576000" cy="4778907"/>
          </a:xfrm>
          <a:prstGeom prst="rect">
            <a:avLst/>
          </a:prstGeom>
        </p:spPr>
      </p:pic>
    </p:spTree>
    <p:extLst>
      <p:ext uri="{BB962C8B-B14F-4D97-AF65-F5344CB8AC3E}">
        <p14:creationId xmlns:p14="http://schemas.microsoft.com/office/powerpoint/2010/main" val="184814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00676350-5982-1F88-BC60-1451B81113DC}"/>
              </a:ext>
            </a:extLst>
          </p:cNvPr>
          <p:cNvSpPr/>
          <p:nvPr/>
        </p:nvSpPr>
        <p:spPr>
          <a:xfrm>
            <a:off x="3286714" y="4159463"/>
            <a:ext cx="7918097" cy="2164360"/>
          </a:xfrm>
          <a:prstGeom prst="rect">
            <a:avLst/>
          </a:prstGeom>
          <a:noFill/>
          <a:ln w="9525">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5720" rIns="91440" bIns="45720" numCol="1" spcCol="0" rtlCol="0" fromWordArt="0" anchor="ctr" anchorCtr="0" forceAA="0" compatLnSpc="1">
            <a:noAutofit/>
          </a:bodyPr>
          <a:lstStyle/>
          <a:p>
            <a:pPr algn="ctr"/>
            <a:endParaRPr lang="en-US" dirty="0" err="1">
              <a:solidFill>
                <a:srgbClr val="E30011"/>
              </a:solidFill>
              <a:latin typeface="Microsoft YaHei" panose="020B0503020204020204" pitchFamily="34" charset="-122"/>
              <a:ea typeface="Microsoft YaHei" panose="020B0503020204020204" pitchFamily="34" charset="-122"/>
            </a:endParaRPr>
          </a:p>
        </p:txBody>
      </p:sp>
      <p:pic>
        <p:nvPicPr>
          <p:cNvPr id="3" name="Image 16">
            <a:extLst>
              <a:ext uri="{FF2B5EF4-FFF2-40B4-BE49-F238E27FC236}">
                <a16:creationId xmlns:a16="http://schemas.microsoft.com/office/drawing/2014/main" id="{0FC8719D-8A0D-ACA1-5469-8163BE55D803}"/>
              </a:ext>
            </a:extLst>
          </p:cNvPr>
          <p:cNvPicPr>
            <a:picLocks noChangeAspect="1"/>
          </p:cNvPicPr>
          <p:nvPr/>
        </p:nvPicPr>
        <p:blipFill>
          <a:blip r:embed="rId2"/>
          <a:stretch>
            <a:fillRect/>
          </a:stretch>
        </p:blipFill>
        <p:spPr>
          <a:xfrm>
            <a:off x="3083466" y="3797590"/>
            <a:ext cx="589515" cy="606758"/>
          </a:xfrm>
          <a:prstGeom prst="rect">
            <a:avLst/>
          </a:prstGeom>
        </p:spPr>
      </p:pic>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icrosoft YaHei" panose="020B0503020204020204" pitchFamily="34" charset="-122"/>
                <a:ea typeface="Microsoft YaHei" panose="020B0503020204020204" pitchFamily="34" charset="-122"/>
                <a:cs typeface="Circular Std Bold" panose="020B0804020101010102" pitchFamily="34" charset="0"/>
              </a:rPr>
              <a:t>Introduction</a:t>
            </a:r>
          </a:p>
        </p:txBody>
      </p:sp>
      <p:sp>
        <p:nvSpPr>
          <p:cNvPr id="5" name="Espace réservé du texte 11">
            <a:extLst>
              <a:ext uri="{FF2B5EF4-FFF2-40B4-BE49-F238E27FC236}">
                <a16:creationId xmlns:a16="http://schemas.microsoft.com/office/drawing/2014/main" id="{BAAD58EC-05E2-5491-8FCB-2542B7255282}"/>
              </a:ext>
            </a:extLst>
          </p:cNvPr>
          <p:cNvSpPr txBox="1">
            <a:spLocks/>
          </p:cNvSpPr>
          <p:nvPr/>
        </p:nvSpPr>
        <p:spPr>
          <a:xfrm>
            <a:off x="3786239" y="4367281"/>
            <a:ext cx="7305314" cy="18287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 altLang="zh-CN" sz="1400" dirty="0">
                <a:latin typeface="Microsoft YaHei" panose="020B0503020204020204" pitchFamily="34" charset="-122"/>
                <a:ea typeface="Microsoft YaHei" panose="020B0503020204020204" pitchFamily="34" charset="-122"/>
                <a:sym typeface="+mn-ea"/>
              </a:rPr>
              <a:t>In this project, we focus on a key task: improving the quality of the Black Friday dataset. Through precise cleaning and processing of these data, a more accurate and reliable data foundation is provided. To predict customer spending during Black Friday sales. These predictions can help retailers understand and tailor their products to meet customer preferences.</a:t>
            </a:r>
            <a:endParaRPr lang="en-US" altLang="zh-CN" sz="1400" dirty="0">
              <a:latin typeface="Microsoft YaHei" panose="020B0503020204020204" pitchFamily="34" charset="-122"/>
              <a:ea typeface="Microsoft YaHei" panose="020B0503020204020204" pitchFamily="34" charset="-122"/>
              <a:sym typeface="+mn-ea"/>
            </a:endParaRPr>
          </a:p>
        </p:txBody>
      </p:sp>
      <p:sp>
        <p:nvSpPr>
          <p:cNvPr id="6" name="Espace réservé du texte 13">
            <a:extLst>
              <a:ext uri="{FF2B5EF4-FFF2-40B4-BE49-F238E27FC236}">
                <a16:creationId xmlns:a16="http://schemas.microsoft.com/office/drawing/2014/main" id="{62AD8DAE-82B6-6C52-ADED-5929502AC29D}"/>
              </a:ext>
            </a:extLst>
          </p:cNvPr>
          <p:cNvSpPr txBox="1">
            <a:spLocks/>
          </p:cNvSpPr>
          <p:nvPr/>
        </p:nvSpPr>
        <p:spPr>
          <a:xfrm>
            <a:off x="1963543" y="1703143"/>
            <a:ext cx="8284862" cy="18768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 altLang="zh-CN" sz="1400" dirty="0">
                <a:latin typeface="Microsoft YaHei" panose="020B0503020204020204" pitchFamily="34" charset="-122"/>
                <a:ea typeface="Microsoft YaHei" panose="020B0503020204020204" pitchFamily="34" charset="-122"/>
              </a:rPr>
              <a:t>Black Friday is the beginning of the Christmas shopping season in the United States. Major retailers like Amazon and Costco offer discounts and deals on various products to attract customers. We selected the Black Friday dataset as the data source for our curation project. This dataset provides interesting insights into customer behavior during shopping holidays.</a:t>
            </a:r>
            <a:endParaRPr lang="zh-CN" altLang="fr-FR" sz="1400" dirty="0">
              <a:latin typeface="Microsoft YaHei" panose="020B0503020204020204" pitchFamily="34" charset="-122"/>
              <a:ea typeface="Microsoft YaHei" panose="020B0503020204020204" pitchFamily="34" charset="-122"/>
            </a:endParaRPr>
          </a:p>
        </p:txBody>
      </p:sp>
      <p:sp>
        <p:nvSpPr>
          <p:cNvPr id="7" name="Rectangle 6">
            <a:extLst>
              <a:ext uri="{FF2B5EF4-FFF2-40B4-BE49-F238E27FC236}">
                <a16:creationId xmlns:a16="http://schemas.microsoft.com/office/drawing/2014/main" id="{8F8DE67F-D17B-79E8-A5F9-596879F1C74C}"/>
              </a:ext>
            </a:extLst>
          </p:cNvPr>
          <p:cNvSpPr/>
          <p:nvPr/>
        </p:nvSpPr>
        <p:spPr>
          <a:xfrm>
            <a:off x="1703078" y="1574447"/>
            <a:ext cx="8722599" cy="2164360"/>
          </a:xfrm>
          <a:prstGeom prst="rect">
            <a:avLst/>
          </a:prstGeom>
          <a:noFill/>
          <a:ln w="9525">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5720" rIns="91440" bIns="45720" numCol="1" spcCol="0" rtlCol="0" fromWordArt="0" anchor="ctr" anchorCtr="0" forceAA="0" compatLnSpc="1">
            <a:noAutofit/>
          </a:bodyPr>
          <a:lstStyle/>
          <a:p>
            <a:pPr algn="ctr"/>
            <a:endParaRPr lang="zh-CN" altLang="fr-FR" dirty="0">
              <a:solidFill>
                <a:srgbClr val="E30011"/>
              </a:solidFill>
              <a:latin typeface="Microsoft YaHei" panose="020B0503020204020204" pitchFamily="34" charset="-122"/>
              <a:ea typeface="Microsoft YaHei" panose="020B0503020204020204" pitchFamily="34" charset="-122"/>
            </a:endParaRPr>
          </a:p>
          <a:p>
            <a:pPr algn="ctr"/>
            <a:endParaRPr lang="zh-CN" altLang="fr-FR" dirty="0">
              <a:solidFill>
                <a:srgbClr val="E30011"/>
              </a:solidFill>
              <a:latin typeface="Microsoft YaHei" panose="020B0503020204020204" pitchFamily="34" charset="-122"/>
              <a:ea typeface="Microsoft YaHei" panose="020B0503020204020204" pitchFamily="34" charset="-122"/>
            </a:endParaRPr>
          </a:p>
        </p:txBody>
      </p:sp>
      <p:pic>
        <p:nvPicPr>
          <p:cNvPr id="8" name="Image 10">
            <a:extLst>
              <a:ext uri="{FF2B5EF4-FFF2-40B4-BE49-F238E27FC236}">
                <a16:creationId xmlns:a16="http://schemas.microsoft.com/office/drawing/2014/main" id="{B288FDC3-520D-B8A3-DDB3-090D13E68021}"/>
              </a:ext>
            </a:extLst>
          </p:cNvPr>
          <p:cNvPicPr>
            <a:picLocks noChangeAspect="1"/>
          </p:cNvPicPr>
          <p:nvPr/>
        </p:nvPicPr>
        <p:blipFill>
          <a:blip r:embed="rId3"/>
          <a:stretch>
            <a:fillRect/>
          </a:stretch>
        </p:blipFill>
        <p:spPr>
          <a:xfrm>
            <a:off x="1329659" y="1193687"/>
            <a:ext cx="633884" cy="614962"/>
          </a:xfrm>
          <a:prstGeom prst="rect">
            <a:avLst/>
          </a:prstGeom>
        </p:spPr>
      </p:pic>
      <p:sp>
        <p:nvSpPr>
          <p:cNvPr id="10" name="ZoneTexte 14">
            <a:extLst>
              <a:ext uri="{FF2B5EF4-FFF2-40B4-BE49-F238E27FC236}">
                <a16:creationId xmlns:a16="http://schemas.microsoft.com/office/drawing/2014/main" id="{82179D7B-E35C-399E-FF85-22F7250914A8}"/>
              </a:ext>
            </a:extLst>
          </p:cNvPr>
          <p:cNvSpPr txBox="1"/>
          <p:nvPr/>
        </p:nvSpPr>
        <p:spPr>
          <a:xfrm>
            <a:off x="1963543" y="1331305"/>
            <a:ext cx="2038524" cy="313055"/>
          </a:xfrm>
          <a:prstGeom prst="rect">
            <a:avLst/>
          </a:prstGeom>
          <a:solidFill>
            <a:schemeClr val="bg1"/>
          </a:solidFill>
        </p:spPr>
        <p:txBody>
          <a:bodyPr vert="horz" wrap="square" lIns="90000" tIns="45720" rIns="91440" bIns="45720" rtlCol="0">
            <a:noAutofit/>
          </a:bodyPr>
          <a:lstStyle/>
          <a:p>
            <a:r>
              <a:rPr lang="fr-FR" sz="1600" dirty="0">
                <a:latin typeface="Microsoft YaHei" panose="020B0503020204020204" pitchFamily="34" charset="-122"/>
                <a:ea typeface="Microsoft YaHei" panose="020B0503020204020204" pitchFamily="34" charset="-122"/>
                <a:cs typeface="Circular Std Book" panose="020B0604020101020102" pitchFamily="34" charset="77"/>
              </a:rPr>
              <a:t>Introduction</a:t>
            </a:r>
            <a:endParaRPr lang="en-US" sz="1600" dirty="0">
              <a:latin typeface="Microsoft YaHei" panose="020B0503020204020204" pitchFamily="34" charset="-122"/>
              <a:ea typeface="Microsoft YaHei" panose="020B0503020204020204" pitchFamily="34" charset="-122"/>
              <a:cs typeface="Circular Std Book" panose="020B0604020101020102" pitchFamily="34" charset="77"/>
            </a:endParaRPr>
          </a:p>
        </p:txBody>
      </p:sp>
      <p:sp>
        <p:nvSpPr>
          <p:cNvPr id="11" name="ZoneTexte 17">
            <a:extLst>
              <a:ext uri="{FF2B5EF4-FFF2-40B4-BE49-F238E27FC236}">
                <a16:creationId xmlns:a16="http://schemas.microsoft.com/office/drawing/2014/main" id="{009451EF-E375-A74F-6CEF-82B70D37E067}"/>
              </a:ext>
            </a:extLst>
          </p:cNvPr>
          <p:cNvSpPr txBox="1"/>
          <p:nvPr/>
        </p:nvSpPr>
        <p:spPr>
          <a:xfrm>
            <a:off x="3809314" y="3967641"/>
            <a:ext cx="2038524" cy="313055"/>
          </a:xfrm>
          <a:prstGeom prst="rect">
            <a:avLst/>
          </a:prstGeom>
          <a:solidFill>
            <a:schemeClr val="bg1"/>
          </a:solidFill>
        </p:spPr>
        <p:txBody>
          <a:bodyPr vert="horz" wrap="square" lIns="90000" tIns="45720" rIns="91440" bIns="45720" rtlCol="0">
            <a:noAutofit/>
          </a:bodyPr>
          <a:lstStyle/>
          <a:p>
            <a:r>
              <a:rPr lang="en-US" sz="1600" dirty="0">
                <a:latin typeface="Microsoft YaHei" panose="020B0503020204020204" pitchFamily="34" charset="-122"/>
                <a:ea typeface="Microsoft YaHei" panose="020B0503020204020204" pitchFamily="34" charset="-122"/>
                <a:cs typeface="Circular Std Book" panose="020B0604020101020102" pitchFamily="34" charset="77"/>
              </a:rPr>
              <a:t>Purpose</a:t>
            </a:r>
          </a:p>
        </p:txBody>
      </p:sp>
    </p:spTree>
    <p:extLst>
      <p:ext uri="{BB962C8B-B14F-4D97-AF65-F5344CB8AC3E}">
        <p14:creationId xmlns:p14="http://schemas.microsoft.com/office/powerpoint/2010/main" val="1187274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Validation</a:t>
            </a:r>
            <a:endPar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pic>
        <p:nvPicPr>
          <p:cNvPr id="2" name="Drawing 20" descr="图片">
            <a:extLst>
              <a:ext uri="{FF2B5EF4-FFF2-40B4-BE49-F238E27FC236}">
                <a16:creationId xmlns:a16="http://schemas.microsoft.com/office/drawing/2014/main" id="{34093FA9-57B2-A01A-CAC3-113DE382F3E8}"/>
              </a:ext>
            </a:extLst>
          </p:cNvPr>
          <p:cNvPicPr>
            <a:picLocks noChangeAspect="1"/>
          </p:cNvPicPr>
          <p:nvPr/>
        </p:nvPicPr>
        <p:blipFill>
          <a:blip r:embed="rId2"/>
          <a:stretch>
            <a:fillRect/>
          </a:stretch>
        </p:blipFill>
        <p:spPr>
          <a:xfrm>
            <a:off x="3543298" y="1665106"/>
            <a:ext cx="8280000" cy="4569683"/>
          </a:xfrm>
          <a:prstGeom prst="rect">
            <a:avLst/>
          </a:prstGeom>
        </p:spPr>
      </p:pic>
      <p:sp>
        <p:nvSpPr>
          <p:cNvPr id="6" name="矩形 5">
            <a:extLst>
              <a:ext uri="{FF2B5EF4-FFF2-40B4-BE49-F238E27FC236}">
                <a16:creationId xmlns:a16="http://schemas.microsoft.com/office/drawing/2014/main" id="{9CF993EB-7E3A-7FC8-4FD4-BFF650C03B7F}"/>
              </a:ext>
            </a:extLst>
          </p:cNvPr>
          <p:cNvSpPr/>
          <p:nvPr/>
        </p:nvSpPr>
        <p:spPr>
          <a:xfrm>
            <a:off x="171449" y="1665106"/>
            <a:ext cx="3371849" cy="4569683"/>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kumimoji="1" lang="en" altLang="zh-CN" sz="1700" dirty="0">
                <a:solidFill>
                  <a:schemeClr val="tx1"/>
                </a:solidFill>
                <a:latin typeface="Microsoft YaHei" panose="020B0503020204020204" pitchFamily="34" charset="-122"/>
                <a:ea typeface="Microsoft YaHei" panose="020B0503020204020204" pitchFamily="34" charset="-122"/>
              </a:rPr>
              <a:t>Check the overview of the updated dataset, the NULL values not exist any more, and Product_Category_3 column has been removed. Let's check the result of other 5 issues.</a:t>
            </a:r>
          </a:p>
        </p:txBody>
      </p:sp>
    </p:spTree>
    <p:extLst>
      <p:ext uri="{BB962C8B-B14F-4D97-AF65-F5344CB8AC3E}">
        <p14:creationId xmlns:p14="http://schemas.microsoft.com/office/powerpoint/2010/main" val="1286205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21" descr="图片">
            <a:extLst>
              <a:ext uri="{FF2B5EF4-FFF2-40B4-BE49-F238E27FC236}">
                <a16:creationId xmlns:a16="http://schemas.microsoft.com/office/drawing/2014/main" id="{D25EC4B1-4462-9F1F-2FF1-8A9E4B38BF02}"/>
              </a:ext>
            </a:extLst>
          </p:cNvPr>
          <p:cNvPicPr>
            <a:picLocks noChangeAspect="1"/>
          </p:cNvPicPr>
          <p:nvPr/>
        </p:nvPicPr>
        <p:blipFill>
          <a:blip r:embed="rId2"/>
          <a:stretch>
            <a:fillRect/>
          </a:stretch>
        </p:blipFill>
        <p:spPr>
          <a:xfrm>
            <a:off x="1056000" y="1457450"/>
            <a:ext cx="10080000" cy="2783455"/>
          </a:xfrm>
          <a:prstGeom prst="rect">
            <a:avLst/>
          </a:prstGeom>
        </p:spPr>
      </p:pic>
      <p:sp>
        <p:nvSpPr>
          <p:cNvPr id="3" name="矩形 2">
            <a:extLst>
              <a:ext uri="{FF2B5EF4-FFF2-40B4-BE49-F238E27FC236}">
                <a16:creationId xmlns:a16="http://schemas.microsoft.com/office/drawing/2014/main" id="{C887C633-2816-BD25-61D7-9D545BBC45F3}"/>
              </a:ext>
            </a:extLst>
          </p:cNvPr>
          <p:cNvSpPr/>
          <p:nvPr/>
        </p:nvSpPr>
        <p:spPr>
          <a:xfrm>
            <a:off x="896550" y="4786313"/>
            <a:ext cx="10398900" cy="1733354"/>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 altLang="zh-CN" b="1" dirty="0">
                <a:solidFill>
                  <a:srgbClr val="0070C0"/>
                </a:solidFill>
                <a:latin typeface="Microsoft YaHei" panose="020B0503020204020204" pitchFamily="34" charset="-122"/>
                <a:ea typeface="Microsoft YaHei" panose="020B0503020204020204" pitchFamily="34" charset="-122"/>
              </a:rPr>
              <a:t>Data Inconsistency</a:t>
            </a:r>
          </a:p>
          <a:p>
            <a:pPr algn="ctr">
              <a:lnSpc>
                <a:spcPct val="150000"/>
              </a:lnSpc>
            </a:pPr>
            <a:endParaRPr kumimoji="1" lang="en" altLang="zh-CN" b="1" dirty="0">
              <a:solidFill>
                <a:schemeClr val="tx1"/>
              </a:solidFill>
              <a:latin typeface="Microsoft YaHei" panose="020B0503020204020204" pitchFamily="34" charset="-122"/>
              <a:ea typeface="Microsoft YaHei" panose="020B0503020204020204" pitchFamily="34" charset="-122"/>
            </a:endParaRPr>
          </a:p>
          <a:p>
            <a:pPr algn="just">
              <a:lnSpc>
                <a:spcPct val="150000"/>
              </a:lnSpc>
            </a:pPr>
            <a:r>
              <a:rPr kumimoji="1" lang="en" altLang="zh-CN" sz="1400" dirty="0">
                <a:solidFill>
                  <a:schemeClr val="tx1"/>
                </a:solidFill>
                <a:latin typeface="Microsoft YaHei" panose="020B0503020204020204" pitchFamily="34" charset="-122"/>
                <a:ea typeface="Microsoft YaHei" panose="020B0503020204020204" pitchFamily="34" charset="-122"/>
              </a:rPr>
              <a:t>We solved the data inconsistency in the Gender column by using the mapping relationship as Female -&gt; F, Male -&gt; M.</a:t>
            </a:r>
          </a:p>
        </p:txBody>
      </p:sp>
      <p:sp>
        <p:nvSpPr>
          <p:cNvPr id="7" name="Titre 1">
            <a:extLst>
              <a:ext uri="{FF2B5EF4-FFF2-40B4-BE49-F238E27FC236}">
                <a16:creationId xmlns:a16="http://schemas.microsoft.com/office/drawing/2014/main" id="{2E59C18B-E0AA-0991-B263-87B26A706E14}"/>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Validation</a:t>
            </a:r>
            <a:endPar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spTree>
    <p:extLst>
      <p:ext uri="{BB962C8B-B14F-4D97-AF65-F5344CB8AC3E}">
        <p14:creationId xmlns:p14="http://schemas.microsoft.com/office/powerpoint/2010/main" val="106542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2E59C18B-E0AA-0991-B263-87B26A706E14}"/>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Validation</a:t>
            </a:r>
            <a:endPar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pic>
        <p:nvPicPr>
          <p:cNvPr id="4" name="Drawing 22" descr="图片">
            <a:extLst>
              <a:ext uri="{FF2B5EF4-FFF2-40B4-BE49-F238E27FC236}">
                <a16:creationId xmlns:a16="http://schemas.microsoft.com/office/drawing/2014/main" id="{997F9BB1-13C8-036A-2CA9-391114FE77D5}"/>
              </a:ext>
            </a:extLst>
          </p:cNvPr>
          <p:cNvPicPr>
            <a:picLocks noChangeAspect="1"/>
          </p:cNvPicPr>
          <p:nvPr/>
        </p:nvPicPr>
        <p:blipFill>
          <a:blip r:embed="rId2"/>
          <a:stretch>
            <a:fillRect/>
          </a:stretch>
        </p:blipFill>
        <p:spPr>
          <a:xfrm>
            <a:off x="4565404" y="935989"/>
            <a:ext cx="7014597" cy="5400000"/>
          </a:xfrm>
          <a:prstGeom prst="rect">
            <a:avLst/>
          </a:prstGeom>
        </p:spPr>
      </p:pic>
      <p:sp>
        <p:nvSpPr>
          <p:cNvPr id="5" name="矩形 4">
            <a:extLst>
              <a:ext uri="{FF2B5EF4-FFF2-40B4-BE49-F238E27FC236}">
                <a16:creationId xmlns:a16="http://schemas.microsoft.com/office/drawing/2014/main" id="{3C0CAB07-AB11-ECC1-CECC-657BF5BD978D}"/>
              </a:ext>
            </a:extLst>
          </p:cNvPr>
          <p:cNvSpPr/>
          <p:nvPr/>
        </p:nvSpPr>
        <p:spPr>
          <a:xfrm>
            <a:off x="326779" y="2270422"/>
            <a:ext cx="4124325" cy="3280113"/>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 altLang="zh-CN" b="1" dirty="0">
                <a:solidFill>
                  <a:srgbClr val="0070C0"/>
                </a:solidFill>
                <a:latin typeface="Microsoft YaHei" panose="020B0503020204020204" pitchFamily="34" charset="-122"/>
                <a:ea typeface="Microsoft YaHei" panose="020B0503020204020204" pitchFamily="34" charset="-122"/>
              </a:rPr>
              <a:t>Inconsistent representations</a:t>
            </a:r>
          </a:p>
          <a:p>
            <a:pPr algn="ctr">
              <a:lnSpc>
                <a:spcPct val="150000"/>
              </a:lnSpc>
            </a:pPr>
            <a:endParaRPr kumimoji="1" lang="en" altLang="zh-CN" b="1" dirty="0">
              <a:solidFill>
                <a:schemeClr val="tx1">
                  <a:lumMod val="95000"/>
                  <a:lumOff val="5000"/>
                </a:schemeClr>
              </a:solidFill>
              <a:latin typeface="Microsoft YaHei" panose="020B0503020204020204" pitchFamily="34" charset="-122"/>
              <a:ea typeface="Microsoft YaHei" panose="020B0503020204020204" pitchFamily="34" charset="-122"/>
            </a:endParaRPr>
          </a:p>
          <a:p>
            <a:pPr algn="ctr">
              <a:lnSpc>
                <a:spcPct val="150000"/>
              </a:lnSpc>
            </a:pPr>
            <a:r>
              <a:rPr kumimoji="1" lang="en" altLang="zh-CN" sz="1600" dirty="0">
                <a:solidFill>
                  <a:schemeClr val="tx1"/>
                </a:solidFill>
                <a:latin typeface="Microsoft YaHei" panose="020B0503020204020204" pitchFamily="34" charset="-122"/>
                <a:ea typeface="Microsoft YaHei" panose="020B0503020204020204" pitchFamily="34" charset="-122"/>
              </a:rPr>
              <a:t>The result shows that there is one gender for one user.</a:t>
            </a:r>
          </a:p>
        </p:txBody>
      </p:sp>
    </p:spTree>
    <p:extLst>
      <p:ext uri="{BB962C8B-B14F-4D97-AF65-F5344CB8AC3E}">
        <p14:creationId xmlns:p14="http://schemas.microsoft.com/office/powerpoint/2010/main" val="352207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87C633-2816-BD25-61D7-9D545BBC45F3}"/>
              </a:ext>
            </a:extLst>
          </p:cNvPr>
          <p:cNvSpPr/>
          <p:nvPr/>
        </p:nvSpPr>
        <p:spPr>
          <a:xfrm>
            <a:off x="1105949" y="4429126"/>
            <a:ext cx="10398900" cy="1733354"/>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 altLang="zh-CN" b="1" dirty="0">
                <a:solidFill>
                  <a:srgbClr val="0070C0"/>
                </a:solidFill>
                <a:latin typeface="Microsoft YaHei" panose="020B0503020204020204" pitchFamily="34" charset="-122"/>
                <a:ea typeface="Microsoft YaHei" panose="020B0503020204020204" pitchFamily="34" charset="-122"/>
              </a:rPr>
              <a:t>Data quality issue for incorrect values - </a:t>
            </a:r>
            <a:r>
              <a:rPr kumimoji="1" lang="en" altLang="zh-CN" b="1" dirty="0" err="1">
                <a:solidFill>
                  <a:srgbClr val="0070C0"/>
                </a:solidFill>
                <a:latin typeface="Microsoft YaHei" panose="020B0503020204020204" pitchFamily="34" charset="-122"/>
                <a:ea typeface="Microsoft YaHei" panose="020B0503020204020204" pitchFamily="34" charset="-122"/>
              </a:rPr>
              <a:t>Stay_In_Current_City_Years</a:t>
            </a:r>
            <a:endParaRPr kumimoji="1" lang="en" altLang="zh-CN" b="1" dirty="0">
              <a:solidFill>
                <a:srgbClr val="0070C0"/>
              </a:solidFill>
              <a:latin typeface="Microsoft YaHei" panose="020B0503020204020204" pitchFamily="34" charset="-122"/>
              <a:ea typeface="Microsoft YaHei" panose="020B0503020204020204" pitchFamily="34" charset="-122"/>
            </a:endParaRPr>
          </a:p>
          <a:p>
            <a:pPr algn="ctr">
              <a:lnSpc>
                <a:spcPct val="150000"/>
              </a:lnSpc>
            </a:pPr>
            <a:endParaRPr kumimoji="1" lang="en" altLang="zh-CN" b="1" dirty="0">
              <a:solidFill>
                <a:srgbClr val="0070C0"/>
              </a:solidFill>
              <a:latin typeface="Microsoft YaHei" panose="020B0503020204020204" pitchFamily="34" charset="-122"/>
              <a:ea typeface="Microsoft YaHei" panose="020B0503020204020204" pitchFamily="34" charset="-122"/>
            </a:endParaRPr>
          </a:p>
          <a:p>
            <a:pPr algn="ctr">
              <a:lnSpc>
                <a:spcPct val="150000"/>
              </a:lnSpc>
            </a:pPr>
            <a:r>
              <a:rPr kumimoji="1" lang="en" altLang="zh-CN" sz="1400" dirty="0">
                <a:solidFill>
                  <a:schemeClr val="tx1"/>
                </a:solidFill>
                <a:latin typeface="Microsoft YaHei" panose="020B0503020204020204" pitchFamily="34" charset="-122"/>
                <a:ea typeface="Microsoft YaHei" panose="020B0503020204020204" pitchFamily="34" charset="-122"/>
              </a:rPr>
              <a:t>No more incorrect values with '+' as string in </a:t>
            </a:r>
            <a:r>
              <a:rPr kumimoji="1" lang="en" altLang="zh-CN" sz="1400" dirty="0" err="1">
                <a:solidFill>
                  <a:schemeClr val="tx1"/>
                </a:solidFill>
                <a:latin typeface="Microsoft YaHei" panose="020B0503020204020204" pitchFamily="34" charset="-122"/>
                <a:ea typeface="Microsoft YaHei" panose="020B0503020204020204" pitchFamily="34" charset="-122"/>
              </a:rPr>
              <a:t>Stay_In_Current_City_Years</a:t>
            </a:r>
            <a:r>
              <a:rPr kumimoji="1" lang="en" altLang="zh-CN" sz="1400" dirty="0">
                <a:solidFill>
                  <a:schemeClr val="tx1"/>
                </a:solidFill>
                <a:latin typeface="Microsoft YaHei" panose="020B0503020204020204" pitchFamily="34" charset="-122"/>
                <a:ea typeface="Microsoft YaHei" panose="020B0503020204020204" pitchFamily="34" charset="-122"/>
              </a:rPr>
              <a:t> </a:t>
            </a:r>
          </a:p>
        </p:txBody>
      </p:sp>
      <p:sp>
        <p:nvSpPr>
          <p:cNvPr id="7" name="Titre 1">
            <a:extLst>
              <a:ext uri="{FF2B5EF4-FFF2-40B4-BE49-F238E27FC236}">
                <a16:creationId xmlns:a16="http://schemas.microsoft.com/office/drawing/2014/main" id="{2E59C18B-E0AA-0991-B263-87B26A706E14}"/>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Validation</a:t>
            </a:r>
            <a:endPar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pic>
        <p:nvPicPr>
          <p:cNvPr id="4" name="Drawing 24" descr="图片">
            <a:extLst>
              <a:ext uri="{FF2B5EF4-FFF2-40B4-BE49-F238E27FC236}">
                <a16:creationId xmlns:a16="http://schemas.microsoft.com/office/drawing/2014/main" id="{A4D84331-145E-09AD-8463-ECF6659FC65F}"/>
              </a:ext>
            </a:extLst>
          </p:cNvPr>
          <p:cNvPicPr>
            <a:picLocks noChangeAspect="1"/>
          </p:cNvPicPr>
          <p:nvPr/>
        </p:nvPicPr>
        <p:blipFill>
          <a:blip r:embed="rId2"/>
          <a:stretch>
            <a:fillRect/>
          </a:stretch>
        </p:blipFill>
        <p:spPr>
          <a:xfrm>
            <a:off x="1105949" y="1506597"/>
            <a:ext cx="10368000" cy="2739930"/>
          </a:xfrm>
          <a:prstGeom prst="rect">
            <a:avLst/>
          </a:prstGeom>
        </p:spPr>
      </p:pic>
    </p:spTree>
    <p:extLst>
      <p:ext uri="{BB962C8B-B14F-4D97-AF65-F5344CB8AC3E}">
        <p14:creationId xmlns:p14="http://schemas.microsoft.com/office/powerpoint/2010/main" val="639761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87C633-2816-BD25-61D7-9D545BBC45F3}"/>
              </a:ext>
            </a:extLst>
          </p:cNvPr>
          <p:cNvSpPr/>
          <p:nvPr/>
        </p:nvSpPr>
        <p:spPr>
          <a:xfrm>
            <a:off x="896550" y="4557821"/>
            <a:ext cx="10398900" cy="1733354"/>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 altLang="zh-CN" b="1" dirty="0">
                <a:solidFill>
                  <a:srgbClr val="0070C0"/>
                </a:solidFill>
                <a:latin typeface="Microsoft YaHei" panose="020B0503020204020204" pitchFamily="34" charset="-122"/>
                <a:ea typeface="Microsoft YaHei" panose="020B0503020204020204" pitchFamily="34" charset="-122"/>
              </a:rPr>
              <a:t>Data quality issue for incorrect values – Purchase</a:t>
            </a:r>
          </a:p>
          <a:p>
            <a:pPr algn="ctr">
              <a:lnSpc>
                <a:spcPct val="150000"/>
              </a:lnSpc>
            </a:pPr>
            <a:r>
              <a:rPr kumimoji="1" lang="en" altLang="zh-CN" sz="1400" dirty="0">
                <a:solidFill>
                  <a:schemeClr val="tx1"/>
                </a:solidFill>
                <a:latin typeface="Microsoft YaHei" panose="020B0503020204020204" pitchFamily="34" charset="-122"/>
                <a:ea typeface="Microsoft YaHei" panose="020B0503020204020204" pitchFamily="34" charset="-122"/>
              </a:rPr>
              <a:t>No more incorrect values with '$' as string in Purchase </a:t>
            </a:r>
          </a:p>
        </p:txBody>
      </p:sp>
      <p:sp>
        <p:nvSpPr>
          <p:cNvPr id="7" name="Titre 1">
            <a:extLst>
              <a:ext uri="{FF2B5EF4-FFF2-40B4-BE49-F238E27FC236}">
                <a16:creationId xmlns:a16="http://schemas.microsoft.com/office/drawing/2014/main" id="{2E59C18B-E0AA-0991-B263-87B26A706E14}"/>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Validation</a:t>
            </a:r>
            <a:endPar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pic>
        <p:nvPicPr>
          <p:cNvPr id="6" name="Drawing 25" descr="图片">
            <a:extLst>
              <a:ext uri="{FF2B5EF4-FFF2-40B4-BE49-F238E27FC236}">
                <a16:creationId xmlns:a16="http://schemas.microsoft.com/office/drawing/2014/main" id="{152AAED7-A1B9-2620-C8E3-974A9B8D7259}"/>
              </a:ext>
            </a:extLst>
          </p:cNvPr>
          <p:cNvPicPr>
            <a:picLocks noChangeAspect="1"/>
          </p:cNvPicPr>
          <p:nvPr/>
        </p:nvPicPr>
        <p:blipFill>
          <a:blip r:embed="rId2"/>
          <a:stretch>
            <a:fillRect/>
          </a:stretch>
        </p:blipFill>
        <p:spPr>
          <a:xfrm>
            <a:off x="896550" y="1582614"/>
            <a:ext cx="10332000" cy="2623442"/>
          </a:xfrm>
          <a:prstGeom prst="rect">
            <a:avLst/>
          </a:prstGeom>
        </p:spPr>
      </p:pic>
    </p:spTree>
    <p:extLst>
      <p:ext uri="{BB962C8B-B14F-4D97-AF65-F5344CB8AC3E}">
        <p14:creationId xmlns:p14="http://schemas.microsoft.com/office/powerpoint/2010/main" val="2107530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87C633-2816-BD25-61D7-9D545BBC45F3}"/>
              </a:ext>
            </a:extLst>
          </p:cNvPr>
          <p:cNvSpPr/>
          <p:nvPr/>
        </p:nvSpPr>
        <p:spPr>
          <a:xfrm>
            <a:off x="1124811" y="4539597"/>
            <a:ext cx="10080000" cy="1733354"/>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 altLang="zh-CN" b="1" dirty="0">
                <a:solidFill>
                  <a:srgbClr val="0070C0"/>
                </a:solidFill>
                <a:latin typeface="Microsoft YaHei" panose="020B0503020204020204" pitchFamily="34" charset="-122"/>
                <a:ea typeface="Microsoft YaHei" panose="020B0503020204020204" pitchFamily="34" charset="-122"/>
              </a:rPr>
              <a:t>Data field normalization</a:t>
            </a:r>
          </a:p>
          <a:p>
            <a:pPr algn="ctr">
              <a:lnSpc>
                <a:spcPct val="150000"/>
              </a:lnSpc>
            </a:pPr>
            <a:r>
              <a:rPr kumimoji="1" lang="en" altLang="zh-CN" sz="1400" dirty="0">
                <a:solidFill>
                  <a:schemeClr val="tx1"/>
                </a:solidFill>
                <a:latin typeface="Microsoft YaHei" panose="020B0503020204020204" pitchFamily="34" charset="-122"/>
                <a:ea typeface="Microsoft YaHei" panose="020B0503020204020204" pitchFamily="34" charset="-122"/>
              </a:rPr>
              <a:t>The values in age column are no more age range, now use descriptive labels </a:t>
            </a:r>
          </a:p>
        </p:txBody>
      </p:sp>
      <p:sp>
        <p:nvSpPr>
          <p:cNvPr id="7" name="Titre 1">
            <a:extLst>
              <a:ext uri="{FF2B5EF4-FFF2-40B4-BE49-F238E27FC236}">
                <a16:creationId xmlns:a16="http://schemas.microsoft.com/office/drawing/2014/main" id="{2E59C18B-E0AA-0991-B263-87B26A706E14}"/>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Validation</a:t>
            </a:r>
            <a:endPar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pic>
        <p:nvPicPr>
          <p:cNvPr id="2" name="Drawing 26" descr="图片">
            <a:extLst>
              <a:ext uri="{FF2B5EF4-FFF2-40B4-BE49-F238E27FC236}">
                <a16:creationId xmlns:a16="http://schemas.microsoft.com/office/drawing/2014/main" id="{EB669C14-8E49-7D84-F554-43C20655EBC7}"/>
              </a:ext>
            </a:extLst>
          </p:cNvPr>
          <p:cNvPicPr>
            <a:picLocks noChangeAspect="1"/>
          </p:cNvPicPr>
          <p:nvPr/>
        </p:nvPicPr>
        <p:blipFill>
          <a:blip r:embed="rId2"/>
          <a:stretch>
            <a:fillRect/>
          </a:stretch>
        </p:blipFill>
        <p:spPr>
          <a:xfrm>
            <a:off x="1124811" y="1166870"/>
            <a:ext cx="10080000" cy="3372727"/>
          </a:xfrm>
          <a:prstGeom prst="rect">
            <a:avLst/>
          </a:prstGeom>
        </p:spPr>
      </p:pic>
    </p:spTree>
    <p:extLst>
      <p:ext uri="{BB962C8B-B14F-4D97-AF65-F5344CB8AC3E}">
        <p14:creationId xmlns:p14="http://schemas.microsoft.com/office/powerpoint/2010/main" val="231112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87C633-2816-BD25-61D7-9D545BBC45F3}"/>
              </a:ext>
            </a:extLst>
          </p:cNvPr>
          <p:cNvSpPr/>
          <p:nvPr/>
        </p:nvSpPr>
        <p:spPr>
          <a:xfrm>
            <a:off x="994351" y="1409758"/>
            <a:ext cx="10385662" cy="4348105"/>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b="1" dirty="0">
                <a:solidFill>
                  <a:schemeClr val="tx1"/>
                </a:solidFill>
                <a:latin typeface="Microsoft YaHei" panose="020B0503020204020204" pitchFamily="34" charset="-122"/>
                <a:ea typeface="Microsoft YaHei" panose="020B0503020204020204" pitchFamily="34" charset="-122"/>
              </a:rPr>
              <a:t>Initial Issues: </a:t>
            </a:r>
            <a:r>
              <a:rPr kumimoji="1" lang="en" altLang="zh-CN" dirty="0">
                <a:solidFill>
                  <a:schemeClr val="tx1"/>
                </a:solidFill>
                <a:latin typeface="Microsoft YaHei" panose="020B0503020204020204" pitchFamily="34" charset="-122"/>
                <a:ea typeface="Microsoft YaHei" panose="020B0503020204020204" pitchFamily="34" charset="-122"/>
              </a:rPr>
              <a:t>Data inconsistencies, erroneous entries, and missing values.</a:t>
            </a:r>
          </a:p>
          <a:p>
            <a:endParaRPr kumimoji="1" lang="en" altLang="zh-CN" b="1" dirty="0">
              <a:solidFill>
                <a:schemeClr val="tx1"/>
              </a:solidFill>
              <a:latin typeface="Microsoft YaHei" panose="020B0503020204020204" pitchFamily="34" charset="-122"/>
              <a:ea typeface="Microsoft YaHei" panose="020B0503020204020204" pitchFamily="34" charset="-122"/>
            </a:endParaRPr>
          </a:p>
          <a:p>
            <a:r>
              <a:rPr kumimoji="1" lang="en" altLang="zh-CN" b="1" dirty="0">
                <a:solidFill>
                  <a:schemeClr val="tx1"/>
                </a:solidFill>
                <a:latin typeface="Microsoft YaHei" panose="020B0503020204020204" pitchFamily="34" charset="-122"/>
                <a:ea typeface="Microsoft YaHei" panose="020B0503020204020204" pitchFamily="34" charset="-122"/>
              </a:rPr>
              <a:t>Curation Techniques:</a:t>
            </a:r>
          </a:p>
          <a:p>
            <a:pPr marL="285750" indent="-285750">
              <a:buFont typeface="Arial" panose="020B0604020202020204" pitchFamily="34" charset="0"/>
              <a:buChar char="•"/>
            </a:pPr>
            <a:endParaRPr kumimoji="1" lang="en" altLang="zh-CN" dirty="0">
              <a:solidFill>
                <a:schemeClr val="tx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en" altLang="zh-CN" dirty="0">
                <a:solidFill>
                  <a:schemeClr val="tx1"/>
                </a:solidFill>
                <a:latin typeface="Microsoft YaHei" panose="020B0503020204020204" pitchFamily="34" charset="-122"/>
                <a:ea typeface="Microsoft YaHei" panose="020B0503020204020204" pitchFamily="34" charset="-122"/>
              </a:rPr>
              <a:t>Mapping for uniform data representation.</a:t>
            </a:r>
          </a:p>
          <a:p>
            <a:pPr marL="285750" indent="-285750">
              <a:buFont typeface="Arial" panose="020B0604020202020204" pitchFamily="34" charset="0"/>
              <a:buChar char="•"/>
            </a:pPr>
            <a:r>
              <a:rPr kumimoji="1" lang="en" altLang="zh-CN" dirty="0">
                <a:solidFill>
                  <a:schemeClr val="tx1"/>
                </a:solidFill>
                <a:latin typeface="Microsoft YaHei" panose="020B0503020204020204" pitchFamily="34" charset="-122"/>
                <a:ea typeface="Microsoft YaHei" panose="020B0503020204020204" pitchFamily="34" charset="-122"/>
              </a:rPr>
              <a:t>Replacing incorrect values.</a:t>
            </a:r>
          </a:p>
          <a:p>
            <a:pPr marL="285750" indent="-285750">
              <a:buFont typeface="Arial" panose="020B0604020202020204" pitchFamily="34" charset="0"/>
              <a:buChar char="•"/>
            </a:pPr>
            <a:r>
              <a:rPr kumimoji="1" lang="en" altLang="zh-CN" dirty="0">
                <a:solidFill>
                  <a:schemeClr val="tx1"/>
                </a:solidFill>
                <a:latin typeface="Microsoft YaHei" panose="020B0503020204020204" pitchFamily="34" charset="-122"/>
                <a:ea typeface="Microsoft YaHei" panose="020B0503020204020204" pitchFamily="34" charset="-122"/>
              </a:rPr>
              <a:t>Filling in missing data for completeness.</a:t>
            </a:r>
          </a:p>
          <a:p>
            <a:endParaRPr kumimoji="1" lang="en" altLang="zh-CN" b="1" dirty="0">
              <a:solidFill>
                <a:schemeClr val="tx1"/>
              </a:solidFill>
              <a:latin typeface="Microsoft YaHei" panose="020B0503020204020204" pitchFamily="34" charset="-122"/>
              <a:ea typeface="Microsoft YaHei" panose="020B0503020204020204" pitchFamily="34" charset="-122"/>
            </a:endParaRPr>
          </a:p>
          <a:p>
            <a:r>
              <a:rPr kumimoji="1" lang="en" altLang="zh-CN" b="1" dirty="0">
                <a:solidFill>
                  <a:schemeClr val="tx1"/>
                </a:solidFill>
                <a:latin typeface="Microsoft YaHei" panose="020B0503020204020204" pitchFamily="34" charset="-122"/>
                <a:ea typeface="Microsoft YaHei" panose="020B0503020204020204" pitchFamily="34" charset="-122"/>
              </a:rPr>
              <a:t>Result: </a:t>
            </a:r>
            <a:r>
              <a:rPr kumimoji="1" lang="en" altLang="zh-CN" dirty="0">
                <a:solidFill>
                  <a:schemeClr val="tx1"/>
                </a:solidFill>
                <a:latin typeface="Microsoft YaHei" panose="020B0503020204020204" pitchFamily="34" charset="-122"/>
                <a:ea typeface="Microsoft YaHei" panose="020B0503020204020204" pitchFamily="34" charset="-122"/>
              </a:rPr>
              <a:t>A cleansed dataset ready for machine learning modeling.</a:t>
            </a:r>
          </a:p>
          <a:p>
            <a:endParaRPr kumimoji="1" lang="en" altLang="zh-CN" b="1" dirty="0">
              <a:solidFill>
                <a:schemeClr val="tx1"/>
              </a:solidFill>
              <a:latin typeface="Microsoft YaHei" panose="020B0503020204020204" pitchFamily="34" charset="-122"/>
              <a:ea typeface="Microsoft YaHei" panose="020B0503020204020204" pitchFamily="34" charset="-122"/>
            </a:endParaRPr>
          </a:p>
          <a:p>
            <a:r>
              <a:rPr kumimoji="1" lang="en" altLang="zh-CN" b="1" dirty="0">
                <a:solidFill>
                  <a:schemeClr val="tx1"/>
                </a:solidFill>
                <a:latin typeface="Microsoft YaHei" panose="020B0503020204020204" pitchFamily="34" charset="-122"/>
                <a:ea typeface="Microsoft YaHei" panose="020B0503020204020204" pitchFamily="34" charset="-122"/>
              </a:rPr>
              <a:t>Impact: </a:t>
            </a:r>
            <a:r>
              <a:rPr kumimoji="1" lang="en" altLang="zh-CN" dirty="0">
                <a:solidFill>
                  <a:schemeClr val="tx1"/>
                </a:solidFill>
                <a:latin typeface="Microsoft YaHei" panose="020B0503020204020204" pitchFamily="34" charset="-122"/>
                <a:ea typeface="Microsoft YaHei" panose="020B0503020204020204" pitchFamily="34" charset="-122"/>
              </a:rPr>
              <a:t>Provides a solid foundation for accurate analysis and predictive modeling of Black Friday sales trends.</a:t>
            </a:r>
          </a:p>
        </p:txBody>
      </p:sp>
      <p:sp>
        <p:nvSpPr>
          <p:cNvPr id="7" name="Titre 1">
            <a:extLst>
              <a:ext uri="{FF2B5EF4-FFF2-40B4-BE49-F238E27FC236}">
                <a16:creationId xmlns:a16="http://schemas.microsoft.com/office/drawing/2014/main" id="{2E59C18B-E0AA-0991-B263-87B26A706E14}"/>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Summary</a:t>
            </a:r>
            <a:endParaRPr lang="en" altLang="zh-CN" sz="3200" dirty="0">
              <a:latin typeface="Microsoft YaHei" panose="020B0503020204020204" pitchFamily="34" charset="-122"/>
              <a:ea typeface="Microsoft YaHei" panose="020B0503020204020204" pitchFamily="34" charset="-122"/>
              <a:cs typeface="Circular Std Bold" panose="020B0804020101010102" pitchFamily="34" charset="0"/>
            </a:endParaRPr>
          </a:p>
        </p:txBody>
      </p:sp>
    </p:spTree>
    <p:extLst>
      <p:ext uri="{BB962C8B-B14F-4D97-AF65-F5344CB8AC3E}">
        <p14:creationId xmlns:p14="http://schemas.microsoft.com/office/powerpoint/2010/main" val="1050814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F189B-1882-17CB-FFC7-3B1C1BF81BCE}"/>
              </a:ext>
            </a:extLst>
          </p:cNvPr>
          <p:cNvSpPr txBox="1">
            <a:spLocks/>
          </p:cNvSpPr>
          <p:nvPr/>
        </p:nvSpPr>
        <p:spPr>
          <a:xfrm>
            <a:off x="0" y="2545998"/>
            <a:ext cx="12192000" cy="1766003"/>
          </a:xfrm>
          <a:prstGeom prst="rect">
            <a:avLst/>
          </a:prstGeom>
          <a:solidFill>
            <a:srgbClr val="FF0000">
              <a:alpha val="79145"/>
            </a:srgbClr>
          </a:solidFill>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Thank you very much for watching !</a:t>
            </a:r>
            <a:endParaRPr lang="zh-CN" altLang="en-US" sz="4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02466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Dataset Schema</a:t>
            </a:r>
          </a:p>
        </p:txBody>
      </p:sp>
      <p:pic>
        <p:nvPicPr>
          <p:cNvPr id="9" name="Drawing 0" descr="图片">
            <a:extLst>
              <a:ext uri="{FF2B5EF4-FFF2-40B4-BE49-F238E27FC236}">
                <a16:creationId xmlns:a16="http://schemas.microsoft.com/office/drawing/2014/main" id="{776B5DED-1731-12AC-71D9-2C8F5673A5D6}"/>
              </a:ext>
            </a:extLst>
          </p:cNvPr>
          <p:cNvPicPr>
            <a:picLocks noChangeAspect="1"/>
          </p:cNvPicPr>
          <p:nvPr/>
        </p:nvPicPr>
        <p:blipFill>
          <a:blip r:embed="rId2"/>
          <a:stretch>
            <a:fillRect/>
          </a:stretch>
        </p:blipFill>
        <p:spPr>
          <a:xfrm>
            <a:off x="0" y="3062473"/>
            <a:ext cx="12204000" cy="1004651"/>
          </a:xfrm>
          <a:prstGeom prst="rect">
            <a:avLst/>
          </a:prstGeom>
        </p:spPr>
      </p:pic>
      <p:sp>
        <p:nvSpPr>
          <p:cNvPr id="13" name="文本框 12">
            <a:extLst>
              <a:ext uri="{FF2B5EF4-FFF2-40B4-BE49-F238E27FC236}">
                <a16:creationId xmlns:a16="http://schemas.microsoft.com/office/drawing/2014/main" id="{D0067A16-4088-9375-4350-1C99EED9EC9E}"/>
              </a:ext>
            </a:extLst>
          </p:cNvPr>
          <p:cNvSpPr txBox="1"/>
          <p:nvPr/>
        </p:nvSpPr>
        <p:spPr>
          <a:xfrm>
            <a:off x="3045070" y="2135002"/>
            <a:ext cx="6101860" cy="461665"/>
          </a:xfrm>
          <a:prstGeom prst="rect">
            <a:avLst/>
          </a:prstGeom>
          <a:noFill/>
        </p:spPr>
        <p:txBody>
          <a:bodyPr wrap="square">
            <a:spAutoFit/>
          </a:bodyPr>
          <a:lstStyle/>
          <a:p>
            <a:pPr algn="ctr"/>
            <a:r>
              <a:rPr lang="en-US" altLang="zh-CN" sz="2400" b="1" dirty="0">
                <a:solidFill>
                  <a:srgbClr val="0070C0"/>
                </a:solidFill>
                <a:latin typeface="Microsoft YaHei" panose="020B0503020204020204" pitchFamily="34" charset="-122"/>
                <a:ea typeface="Arial Unicode MS" panose="020B0604020202020204" pitchFamily="34" charset="-128"/>
                <a:cs typeface="Microsoft YaHei" panose="020B0503020204020204" pitchFamily="34" charset="-122"/>
              </a:rPr>
              <a:t>S</a:t>
            </a:r>
            <a:r>
              <a:rPr lang="en-US" altLang="zh-CN" sz="2400" b="1" dirty="0">
                <a:solidFill>
                  <a:srgbClr val="0070C0"/>
                </a:solidFill>
                <a:effectLst/>
                <a:latin typeface="Microsoft YaHei" panose="020B0503020204020204" pitchFamily="34" charset="-122"/>
                <a:ea typeface="Arial Unicode MS" panose="020B0604020202020204" pitchFamily="34" charset="-128"/>
                <a:cs typeface="Microsoft YaHei" panose="020B0503020204020204" pitchFamily="34" charset="-122"/>
              </a:rPr>
              <a:t>ample </a:t>
            </a:r>
            <a:r>
              <a:rPr lang="en-US" altLang="zh-CN" sz="2400" b="1" dirty="0">
                <a:solidFill>
                  <a:srgbClr val="0070C0"/>
                </a:solidFill>
                <a:latin typeface="Microsoft YaHei" panose="020B0503020204020204" pitchFamily="34" charset="-122"/>
                <a:ea typeface="Arial Unicode MS" panose="020B0604020202020204" pitchFamily="34" charset="-128"/>
                <a:cs typeface="Microsoft YaHei" panose="020B0503020204020204" pitchFamily="34" charset="-122"/>
              </a:rPr>
              <a:t>D</a:t>
            </a:r>
            <a:r>
              <a:rPr lang="en-US" altLang="zh-CN" sz="2400" b="1" dirty="0">
                <a:solidFill>
                  <a:srgbClr val="0070C0"/>
                </a:solidFill>
                <a:effectLst/>
                <a:latin typeface="Microsoft YaHei" panose="020B0503020204020204" pitchFamily="34" charset="-122"/>
                <a:ea typeface="Arial Unicode MS" panose="020B0604020202020204" pitchFamily="34" charset="-128"/>
                <a:cs typeface="Microsoft YaHei" panose="020B0503020204020204" pitchFamily="34" charset="-122"/>
              </a:rPr>
              <a:t>ata</a:t>
            </a:r>
            <a:endParaRPr lang="zh-CN" altLang="zh-CN" sz="2400" b="1" dirty="0">
              <a:solidFill>
                <a:srgbClr val="0070C0"/>
              </a:solidFill>
              <a:effectLst/>
              <a:latin typeface="Arial Unicode MS" panose="020B0604020202020204" pitchFamily="34" charset="-128"/>
              <a:ea typeface="Arial Unicode MS" panose="020B0604020202020204" pitchFamily="34" charset="-128"/>
            </a:endParaRPr>
          </a:p>
        </p:txBody>
      </p:sp>
      <p:sp>
        <p:nvSpPr>
          <p:cNvPr id="2" name="矩形 1">
            <a:extLst>
              <a:ext uri="{FF2B5EF4-FFF2-40B4-BE49-F238E27FC236}">
                <a16:creationId xmlns:a16="http://schemas.microsoft.com/office/drawing/2014/main" id="{9982AE88-F011-9B3B-6E49-961B1755D123}"/>
              </a:ext>
            </a:extLst>
          </p:cNvPr>
          <p:cNvSpPr/>
          <p:nvPr/>
        </p:nvSpPr>
        <p:spPr>
          <a:xfrm>
            <a:off x="0" y="4350274"/>
            <a:ext cx="12204000" cy="1185896"/>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600" dirty="0">
                <a:solidFill>
                  <a:schemeClr val="tx1"/>
                </a:solidFill>
                <a:latin typeface="Microsoft YaHei" panose="020B0503020204020204" pitchFamily="34" charset="-122"/>
                <a:ea typeface="Microsoft YaHei" panose="020B0503020204020204" pitchFamily="34" charset="-122"/>
              </a:rPr>
              <a:t>Here is the data schema of the Black Friday dataset</a:t>
            </a:r>
            <a:endParaRPr kumimoji="1" lang="zh-CN" altLang="en-US" sz="1600" dirty="0">
              <a:solidFill>
                <a:schemeClr val="tx1"/>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7156D36B-0261-18F7-E601-C0C340A79A70}"/>
              </a:ext>
            </a:extLst>
          </p:cNvPr>
          <p:cNvSpPr txBox="1"/>
          <p:nvPr/>
        </p:nvSpPr>
        <p:spPr>
          <a:xfrm>
            <a:off x="154380" y="6258057"/>
            <a:ext cx="6923313" cy="261610"/>
          </a:xfrm>
          <a:prstGeom prst="rect">
            <a:avLst/>
          </a:prstGeom>
          <a:noFill/>
        </p:spPr>
        <p:txBody>
          <a:bodyPr wrap="square">
            <a:spAutoFit/>
          </a:bodyPr>
          <a:lstStyle/>
          <a:p>
            <a:r>
              <a:rPr lang="en-US" altLang="zh-CN" sz="1100" b="1" dirty="0">
                <a:latin typeface="Microsoft YaHei" panose="020B0503020204020204" pitchFamily="34" charset="-122"/>
                <a:ea typeface="Microsoft YaHei" panose="020B0503020204020204" pitchFamily="34" charset="-122"/>
              </a:rPr>
              <a:t>*Data</a:t>
            </a:r>
            <a:r>
              <a:rPr lang="zh-CN" altLang="en-US" sz="1100" b="1" dirty="0">
                <a:latin typeface="Microsoft YaHei" panose="020B0503020204020204" pitchFamily="34" charset="-122"/>
                <a:ea typeface="Microsoft YaHei" panose="020B0503020204020204" pitchFamily="34" charset="-122"/>
              </a:rPr>
              <a:t> </a:t>
            </a:r>
            <a:r>
              <a:rPr lang="en-US" altLang="zh-CN" sz="1100" b="1" dirty="0">
                <a:latin typeface="Microsoft YaHei" panose="020B0503020204020204" pitchFamily="34" charset="-122"/>
                <a:ea typeface="Microsoft YaHei" panose="020B0503020204020204" pitchFamily="34" charset="-122"/>
              </a:rPr>
              <a:t>source: </a:t>
            </a:r>
            <a:r>
              <a:rPr lang="zh-CN" altLang="en-US" sz="1100" i="1" dirty="0">
                <a:solidFill>
                  <a:srgbClr val="0070C0"/>
                </a:solidFill>
                <a:latin typeface="Microsoft YaHei" panose="020B0503020204020204" pitchFamily="34" charset="-122"/>
                <a:ea typeface="Microsoft YaHei" panose="020B0503020204020204" pitchFamily="34" charset="-122"/>
              </a:rPr>
              <a:t>https://drive.google.com/file/d/1kS25NE46YLJE2GH4yPFaYRP_PxzLngu-/view?pli=1</a:t>
            </a:r>
          </a:p>
        </p:txBody>
      </p:sp>
    </p:spTree>
    <p:extLst>
      <p:ext uri="{BB962C8B-B14F-4D97-AF65-F5344CB8AC3E}">
        <p14:creationId xmlns:p14="http://schemas.microsoft.com/office/powerpoint/2010/main" val="342414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Dataset</a:t>
            </a:r>
            <a:r>
              <a:rPr lang="zh-CN" altLang="en-US" sz="3200" dirty="0">
                <a:latin typeface="Microsoft YaHei" panose="020B0503020204020204" pitchFamily="34" charset="-122"/>
                <a:ea typeface="Microsoft YaHei" panose="020B0503020204020204" pitchFamily="34" charset="-122"/>
                <a:cs typeface="Circular Std Bold" panose="020B0804020101010102" pitchFamily="34" charset="0"/>
              </a:rPr>
              <a:t> </a:t>
            </a:r>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Overview</a:t>
            </a:r>
          </a:p>
        </p:txBody>
      </p:sp>
      <p:sp>
        <p:nvSpPr>
          <p:cNvPr id="3" name="文本框 2">
            <a:extLst>
              <a:ext uri="{FF2B5EF4-FFF2-40B4-BE49-F238E27FC236}">
                <a16:creationId xmlns:a16="http://schemas.microsoft.com/office/drawing/2014/main" id="{06B15BE1-41E4-4109-474F-C366A99213A2}"/>
              </a:ext>
            </a:extLst>
          </p:cNvPr>
          <p:cNvSpPr txBox="1"/>
          <p:nvPr/>
        </p:nvSpPr>
        <p:spPr>
          <a:xfrm>
            <a:off x="1056000" y="5904837"/>
            <a:ext cx="9722247" cy="584775"/>
          </a:xfrm>
          <a:prstGeom prst="rect">
            <a:avLst/>
          </a:prstGeom>
          <a:noFill/>
        </p:spPr>
        <p:txBody>
          <a:bodyPr wrap="square">
            <a:spAutoFit/>
          </a:bodyPr>
          <a:lstStyle/>
          <a:p>
            <a:r>
              <a:rPr lang="en-US" altLang="zh-CN" sz="1800" dirty="0">
                <a:effectLst/>
                <a:latin typeface="Microsoft YaHei" panose="020B0503020204020204" pitchFamily="34" charset="-122"/>
                <a:ea typeface="Microsoft YaHei" panose="020B0503020204020204" pitchFamily="34" charset="-122"/>
              </a:rPr>
              <a:t>There are </a:t>
            </a:r>
            <a:r>
              <a:rPr lang="en-US" altLang="zh-CN" sz="2800" dirty="0">
                <a:solidFill>
                  <a:srgbClr val="FF63C1"/>
                </a:solidFill>
                <a:effectLst/>
                <a:latin typeface="Microsoft YaHei" panose="020B0503020204020204" pitchFamily="34" charset="-122"/>
                <a:ea typeface="Microsoft YaHei" panose="020B0503020204020204" pitchFamily="34" charset="-122"/>
              </a:rPr>
              <a:t>12</a:t>
            </a:r>
            <a:r>
              <a:rPr lang="en-US" altLang="zh-CN" sz="1800" dirty="0">
                <a:solidFill>
                  <a:srgbClr val="FF63C1"/>
                </a:solidFill>
                <a:effectLst/>
                <a:latin typeface="Microsoft YaHei" panose="020B0503020204020204" pitchFamily="34" charset="-122"/>
                <a:ea typeface="Microsoft YaHei" panose="020B0503020204020204" pitchFamily="34" charset="-122"/>
              </a:rPr>
              <a:t> </a:t>
            </a:r>
            <a:r>
              <a:rPr lang="en-US" altLang="zh-CN" sz="1800" dirty="0">
                <a:effectLst/>
                <a:latin typeface="Microsoft YaHei" panose="020B0503020204020204" pitchFamily="34" charset="-122"/>
                <a:ea typeface="Microsoft YaHei" panose="020B0503020204020204" pitchFamily="34" charset="-122"/>
              </a:rPr>
              <a:t>columns and</a:t>
            </a:r>
            <a:r>
              <a:rPr lang="en-US" altLang="zh-CN" sz="3200" dirty="0">
                <a:effectLst/>
                <a:latin typeface="Microsoft YaHei" panose="020B0503020204020204" pitchFamily="34" charset="-122"/>
                <a:ea typeface="Microsoft YaHei" panose="020B0503020204020204" pitchFamily="34" charset="-122"/>
              </a:rPr>
              <a:t> </a:t>
            </a:r>
            <a:r>
              <a:rPr lang="en-US" altLang="zh-CN" sz="3200" dirty="0">
                <a:solidFill>
                  <a:srgbClr val="FF63C1"/>
                </a:solidFill>
                <a:effectLst/>
                <a:latin typeface="Microsoft YaHei" panose="020B0503020204020204" pitchFamily="34" charset="-122"/>
                <a:ea typeface="Microsoft YaHei" panose="020B0503020204020204" pitchFamily="34" charset="-122"/>
              </a:rPr>
              <a:t>550068</a:t>
            </a:r>
            <a:r>
              <a:rPr lang="en-US" altLang="zh-CN" sz="3200" dirty="0">
                <a:effectLst/>
                <a:latin typeface="Microsoft YaHei" panose="020B0503020204020204" pitchFamily="34" charset="-122"/>
                <a:ea typeface="Microsoft YaHei" panose="020B0503020204020204" pitchFamily="34" charset="-122"/>
              </a:rPr>
              <a:t> </a:t>
            </a:r>
            <a:r>
              <a:rPr lang="en-US" altLang="zh-CN" sz="1800" dirty="0">
                <a:effectLst/>
                <a:latin typeface="Microsoft YaHei" panose="020B0503020204020204" pitchFamily="34" charset="-122"/>
                <a:ea typeface="Microsoft YaHei" panose="020B0503020204020204" pitchFamily="34" charset="-122"/>
              </a:rPr>
              <a:t>rows in tota</a:t>
            </a:r>
            <a:r>
              <a:rPr lang="en-US" altLang="zh-CN" dirty="0">
                <a:latin typeface="Microsoft YaHei" panose="020B0503020204020204" pitchFamily="34" charset="-122"/>
                <a:ea typeface="Microsoft YaHei" panose="020B0503020204020204" pitchFamily="34" charset="-122"/>
              </a:rPr>
              <a:t>l</a:t>
            </a:r>
            <a:r>
              <a:rPr lang="zh-CN" altLang="en-US" dirty="0">
                <a:latin typeface="Microsoft YaHei" panose="020B0503020204020204" pitchFamily="34" charset="-122"/>
                <a:ea typeface="Microsoft YaHei" panose="020B0503020204020204" pitchFamily="34" charset="-122"/>
              </a:rPr>
              <a:t>，</a:t>
            </a:r>
            <a:r>
              <a:rPr lang="en" altLang="zh-CN" dirty="0">
                <a:latin typeface="Microsoft YaHei" panose="020B0503020204020204" pitchFamily="34" charset="-122"/>
                <a:ea typeface="Microsoft YaHei" panose="020B0503020204020204" pitchFamily="34" charset="-122"/>
              </a:rPr>
              <a:t>as shown above</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pic>
        <p:nvPicPr>
          <p:cNvPr id="5" name="Drawing 1" descr="图片">
            <a:extLst>
              <a:ext uri="{FF2B5EF4-FFF2-40B4-BE49-F238E27FC236}">
                <a16:creationId xmlns:a16="http://schemas.microsoft.com/office/drawing/2014/main" id="{71C7023A-2C6D-F484-D493-36C0A57153B2}"/>
              </a:ext>
            </a:extLst>
          </p:cNvPr>
          <p:cNvPicPr>
            <a:picLocks noChangeAspect="1"/>
          </p:cNvPicPr>
          <p:nvPr/>
        </p:nvPicPr>
        <p:blipFill>
          <a:blip r:embed="rId2"/>
          <a:stretch>
            <a:fillRect/>
          </a:stretch>
        </p:blipFill>
        <p:spPr>
          <a:xfrm>
            <a:off x="1056000" y="1428766"/>
            <a:ext cx="10080000" cy="4262364"/>
          </a:xfrm>
          <a:prstGeom prst="rect">
            <a:avLst/>
          </a:prstGeom>
        </p:spPr>
      </p:pic>
    </p:spTree>
    <p:extLst>
      <p:ext uri="{BB962C8B-B14F-4D97-AF65-F5344CB8AC3E}">
        <p14:creationId xmlns:p14="http://schemas.microsoft.com/office/powerpoint/2010/main" val="1507290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Issues Discovery</a:t>
            </a:r>
          </a:p>
        </p:txBody>
      </p:sp>
      <p:pic>
        <p:nvPicPr>
          <p:cNvPr id="2" name="Drawing 2" descr="图片">
            <a:extLst>
              <a:ext uri="{FF2B5EF4-FFF2-40B4-BE49-F238E27FC236}">
                <a16:creationId xmlns:a16="http://schemas.microsoft.com/office/drawing/2014/main" id="{56B1C88F-0B7A-160E-F1ED-849DF6A4829A}"/>
              </a:ext>
            </a:extLst>
          </p:cNvPr>
          <p:cNvPicPr>
            <a:picLocks noChangeAspect="1"/>
          </p:cNvPicPr>
          <p:nvPr/>
        </p:nvPicPr>
        <p:blipFill>
          <a:blip r:embed="rId2"/>
          <a:stretch>
            <a:fillRect/>
          </a:stretch>
        </p:blipFill>
        <p:spPr>
          <a:xfrm>
            <a:off x="1124810" y="1781945"/>
            <a:ext cx="10080000" cy="3338364"/>
          </a:xfrm>
          <a:prstGeom prst="rect">
            <a:avLst/>
          </a:prstGeom>
        </p:spPr>
      </p:pic>
      <p:sp>
        <p:nvSpPr>
          <p:cNvPr id="6" name="矩形 5">
            <a:extLst>
              <a:ext uri="{FF2B5EF4-FFF2-40B4-BE49-F238E27FC236}">
                <a16:creationId xmlns:a16="http://schemas.microsoft.com/office/drawing/2014/main" id="{7B8F050E-3875-AF43-D020-E8FC6422CE61}"/>
              </a:ext>
            </a:extLst>
          </p:cNvPr>
          <p:cNvSpPr/>
          <p:nvPr/>
        </p:nvSpPr>
        <p:spPr>
          <a:xfrm>
            <a:off x="1124810" y="5273719"/>
            <a:ext cx="10080001" cy="1185896"/>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 altLang="zh-CN" sz="1600" dirty="0">
                <a:solidFill>
                  <a:schemeClr val="tx1"/>
                </a:solidFill>
                <a:latin typeface="Microsoft YaHei" panose="020B0503020204020204" pitchFamily="34" charset="-122"/>
                <a:ea typeface="Microsoft YaHei" panose="020B0503020204020204" pitchFamily="34" charset="-122"/>
              </a:rPr>
              <a:t>Check the distinct values for each column, we find the values in Gender are not consistent, since there are "M" and "Male" for male, "F" and "Female" for female. It might lead to incorrect market targeting, inaccurate user profiling, and decisions based on unreliable gender-related strategies.</a:t>
            </a:r>
            <a:endParaRPr kumimoji="1" lang="zh-CN" altLang="en-US" sz="1600" dirty="0">
              <a:solidFill>
                <a:schemeClr val="tx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DF57D5F6-E1A2-423B-CD1A-501B3ABAB183}"/>
              </a:ext>
            </a:extLst>
          </p:cNvPr>
          <p:cNvSpPr txBox="1"/>
          <p:nvPr/>
        </p:nvSpPr>
        <p:spPr>
          <a:xfrm>
            <a:off x="3115189" y="1166870"/>
            <a:ext cx="6099242" cy="461665"/>
          </a:xfrm>
          <a:prstGeom prst="rect">
            <a:avLst/>
          </a:prstGeom>
          <a:noFill/>
        </p:spPr>
        <p:txBody>
          <a:bodyPr wrap="square">
            <a:spAutoFit/>
          </a:bodyPr>
          <a:lstStyle/>
          <a:p>
            <a:pPr lvl="0" algn="ctr">
              <a:spcBef>
                <a:spcPts val="1300"/>
              </a:spcBef>
              <a:spcAft>
                <a:spcPts val="1300"/>
              </a:spcAft>
            </a:pPr>
            <a:r>
              <a:rPr lang="en-US" altLang="zh-CN" sz="2400" b="1" dirty="0">
                <a:solidFill>
                  <a:srgbClr val="0070C0"/>
                </a:solidFill>
                <a:effectLst/>
                <a:latin typeface="Microsoft YaHei" panose="020B0503020204020204" pitchFamily="34" charset="-122"/>
                <a:ea typeface="Microsoft YaHei" panose="020B0503020204020204" pitchFamily="34" charset="-122"/>
              </a:rPr>
              <a:t>Data Inconsistency</a:t>
            </a:r>
            <a:endParaRPr lang="zh-CN" altLang="zh-CN" sz="2400" b="1" dirty="0">
              <a:solidFill>
                <a:srgbClr val="0070C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43442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Issues Discovery</a:t>
            </a:r>
          </a:p>
        </p:txBody>
      </p:sp>
      <p:sp>
        <p:nvSpPr>
          <p:cNvPr id="6" name="矩形 5">
            <a:extLst>
              <a:ext uri="{FF2B5EF4-FFF2-40B4-BE49-F238E27FC236}">
                <a16:creationId xmlns:a16="http://schemas.microsoft.com/office/drawing/2014/main" id="{7B8F050E-3875-AF43-D020-E8FC6422CE61}"/>
              </a:ext>
            </a:extLst>
          </p:cNvPr>
          <p:cNvSpPr/>
          <p:nvPr/>
        </p:nvSpPr>
        <p:spPr>
          <a:xfrm>
            <a:off x="7588027" y="3130707"/>
            <a:ext cx="4186494" cy="3046404"/>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kumimoji="1" lang="en" altLang="zh-CN" sz="1600" dirty="0">
                <a:solidFill>
                  <a:schemeClr val="tx1"/>
                </a:solidFill>
                <a:latin typeface="Microsoft YaHei" panose="020B0503020204020204" pitchFamily="34" charset="-122"/>
                <a:ea typeface="Microsoft YaHei" panose="020B0503020204020204" pitchFamily="34" charset="-122"/>
              </a:rPr>
              <a:t>Group by the </a:t>
            </a:r>
            <a:r>
              <a:rPr kumimoji="1" lang="en" altLang="zh-CN" sz="1600" dirty="0" err="1">
                <a:solidFill>
                  <a:schemeClr val="tx1"/>
                </a:solidFill>
                <a:latin typeface="Microsoft YaHei" panose="020B0503020204020204" pitchFamily="34" charset="-122"/>
                <a:ea typeface="Microsoft YaHei" panose="020B0503020204020204" pitchFamily="34" charset="-122"/>
              </a:rPr>
              <a:t>userid</a:t>
            </a:r>
            <a:r>
              <a:rPr kumimoji="1" lang="en" altLang="zh-CN" sz="1600" dirty="0">
                <a:solidFill>
                  <a:schemeClr val="tx1"/>
                </a:solidFill>
                <a:latin typeface="Microsoft YaHei" panose="020B0503020204020204" pitchFamily="34" charset="-122"/>
                <a:ea typeface="Microsoft YaHei" panose="020B0503020204020204" pitchFamily="34" charset="-122"/>
              </a:rPr>
              <a:t> and count the number of genders, we find that there are 2 genders for one user, which is unreasonable.</a:t>
            </a:r>
            <a:endParaRPr kumimoji="1" lang="zh-CN" altLang="en-US" sz="1600" dirty="0">
              <a:solidFill>
                <a:schemeClr val="tx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DF57D5F6-E1A2-423B-CD1A-501B3ABAB183}"/>
              </a:ext>
            </a:extLst>
          </p:cNvPr>
          <p:cNvSpPr txBox="1"/>
          <p:nvPr/>
        </p:nvSpPr>
        <p:spPr>
          <a:xfrm>
            <a:off x="7952990" y="1566578"/>
            <a:ext cx="3456568" cy="1164421"/>
          </a:xfrm>
          <a:prstGeom prst="rect">
            <a:avLst/>
          </a:prstGeom>
          <a:noFill/>
        </p:spPr>
        <p:txBody>
          <a:bodyPr wrap="square">
            <a:spAutoFit/>
          </a:bodyPr>
          <a:lstStyle/>
          <a:p>
            <a:pPr lvl="0" algn="ctr">
              <a:spcBef>
                <a:spcPts val="1300"/>
              </a:spcBef>
              <a:spcAft>
                <a:spcPts val="1300"/>
              </a:spcAft>
            </a:pPr>
            <a:r>
              <a:rPr lang="en-US" altLang="zh-CN" sz="2400" b="1" dirty="0">
                <a:solidFill>
                  <a:srgbClr val="0070C0"/>
                </a:solidFill>
                <a:effectLst/>
                <a:latin typeface="Microsoft YaHei" panose="020B0503020204020204" pitchFamily="34" charset="-122"/>
                <a:ea typeface="Microsoft YaHei" panose="020B0503020204020204" pitchFamily="34" charset="-122"/>
              </a:rPr>
              <a:t>Inconsistent </a:t>
            </a:r>
          </a:p>
          <a:p>
            <a:pPr lvl="0" algn="ctr">
              <a:spcBef>
                <a:spcPts val="1300"/>
              </a:spcBef>
              <a:spcAft>
                <a:spcPts val="1300"/>
              </a:spcAft>
            </a:pPr>
            <a:r>
              <a:rPr lang="en-US" altLang="zh-CN" sz="2400" b="1" dirty="0">
                <a:solidFill>
                  <a:srgbClr val="0070C0"/>
                </a:solidFill>
                <a:effectLst/>
                <a:latin typeface="Microsoft YaHei" panose="020B0503020204020204" pitchFamily="34" charset="-122"/>
                <a:ea typeface="Microsoft YaHei" panose="020B0503020204020204" pitchFamily="34" charset="-122"/>
              </a:rPr>
              <a:t>Representations</a:t>
            </a:r>
            <a:endParaRPr lang="zh-CN" altLang="zh-CN" sz="2400" b="1" dirty="0">
              <a:solidFill>
                <a:srgbClr val="0070C0"/>
              </a:solidFill>
              <a:effectLst/>
              <a:latin typeface="Microsoft YaHei" panose="020B0503020204020204" pitchFamily="34" charset="-122"/>
              <a:ea typeface="Microsoft YaHei" panose="020B0503020204020204" pitchFamily="34" charset="-122"/>
            </a:endParaRPr>
          </a:p>
        </p:txBody>
      </p:sp>
      <p:pic>
        <p:nvPicPr>
          <p:cNvPr id="3" name="Drawing 3" descr="图片">
            <a:extLst>
              <a:ext uri="{FF2B5EF4-FFF2-40B4-BE49-F238E27FC236}">
                <a16:creationId xmlns:a16="http://schemas.microsoft.com/office/drawing/2014/main" id="{FAD0346B-CFC9-0767-6B40-048E6765575E}"/>
              </a:ext>
            </a:extLst>
          </p:cNvPr>
          <p:cNvPicPr>
            <a:picLocks noChangeAspect="1"/>
          </p:cNvPicPr>
          <p:nvPr/>
        </p:nvPicPr>
        <p:blipFill>
          <a:blip r:embed="rId2"/>
          <a:stretch>
            <a:fillRect/>
          </a:stretch>
        </p:blipFill>
        <p:spPr>
          <a:xfrm>
            <a:off x="845429" y="1166870"/>
            <a:ext cx="6509168" cy="5400000"/>
          </a:xfrm>
          <a:prstGeom prst="rect">
            <a:avLst/>
          </a:prstGeom>
        </p:spPr>
      </p:pic>
    </p:spTree>
    <p:extLst>
      <p:ext uri="{BB962C8B-B14F-4D97-AF65-F5344CB8AC3E}">
        <p14:creationId xmlns:p14="http://schemas.microsoft.com/office/powerpoint/2010/main" val="194834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Issues Discovery</a:t>
            </a:r>
          </a:p>
        </p:txBody>
      </p:sp>
      <p:sp>
        <p:nvSpPr>
          <p:cNvPr id="6" name="矩形 5">
            <a:extLst>
              <a:ext uri="{FF2B5EF4-FFF2-40B4-BE49-F238E27FC236}">
                <a16:creationId xmlns:a16="http://schemas.microsoft.com/office/drawing/2014/main" id="{7B8F050E-3875-AF43-D020-E8FC6422CE61}"/>
              </a:ext>
            </a:extLst>
          </p:cNvPr>
          <p:cNvSpPr/>
          <p:nvPr/>
        </p:nvSpPr>
        <p:spPr>
          <a:xfrm>
            <a:off x="7804130" y="2611308"/>
            <a:ext cx="4186494" cy="3908359"/>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kumimoji="1" lang="en" altLang="zh-CN" dirty="0">
                <a:solidFill>
                  <a:schemeClr val="tx1"/>
                </a:solidFill>
                <a:latin typeface="Microsoft YaHei" panose="020B0503020204020204" pitchFamily="34" charset="-122"/>
                <a:ea typeface="Microsoft YaHei" panose="020B0503020204020204" pitchFamily="34" charset="-122"/>
              </a:rPr>
              <a:t>In the beginning, we thought it was a functional dependency issue, but looking into the details, we found the genders are the same, just used different represents. The solution will provide the analysis result.</a:t>
            </a:r>
            <a:endParaRPr kumimoji="1"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DF57D5F6-E1A2-423B-CD1A-501B3ABAB183}"/>
              </a:ext>
            </a:extLst>
          </p:cNvPr>
          <p:cNvSpPr txBox="1"/>
          <p:nvPr/>
        </p:nvSpPr>
        <p:spPr>
          <a:xfrm>
            <a:off x="7700704" y="1619124"/>
            <a:ext cx="4186495" cy="830997"/>
          </a:xfrm>
          <a:prstGeom prst="rect">
            <a:avLst/>
          </a:prstGeom>
          <a:noFill/>
        </p:spPr>
        <p:txBody>
          <a:bodyPr wrap="square">
            <a:spAutoFit/>
          </a:bodyPr>
          <a:lstStyle/>
          <a:p>
            <a:pPr lvl="0" algn="ctr">
              <a:spcBef>
                <a:spcPts val="1300"/>
              </a:spcBef>
              <a:spcAft>
                <a:spcPts val="1300"/>
              </a:spcAft>
            </a:pPr>
            <a:r>
              <a:rPr lang="en-US" altLang="zh-CN" sz="2400" b="1" dirty="0">
                <a:solidFill>
                  <a:srgbClr val="0070C0"/>
                </a:solidFill>
                <a:effectLst/>
                <a:latin typeface="Microsoft YaHei" panose="020B0503020204020204" pitchFamily="34" charset="-122"/>
                <a:ea typeface="Microsoft YaHei" panose="020B0503020204020204" pitchFamily="34" charset="-122"/>
              </a:rPr>
              <a:t>Inconsistent Representations</a:t>
            </a:r>
            <a:endParaRPr lang="zh-CN" altLang="zh-CN" sz="2400" b="1" dirty="0">
              <a:solidFill>
                <a:srgbClr val="0070C0"/>
              </a:solidFill>
              <a:effectLst/>
              <a:latin typeface="Microsoft YaHei" panose="020B0503020204020204" pitchFamily="34" charset="-122"/>
              <a:ea typeface="Microsoft YaHei" panose="020B0503020204020204" pitchFamily="34" charset="-122"/>
            </a:endParaRPr>
          </a:p>
        </p:txBody>
      </p:sp>
      <p:pic>
        <p:nvPicPr>
          <p:cNvPr id="2" name="Drawing 4" descr="图片">
            <a:extLst>
              <a:ext uri="{FF2B5EF4-FFF2-40B4-BE49-F238E27FC236}">
                <a16:creationId xmlns:a16="http://schemas.microsoft.com/office/drawing/2014/main" id="{F6D9E285-5713-A700-AA6C-063DA6347E9E}"/>
              </a:ext>
            </a:extLst>
          </p:cNvPr>
          <p:cNvPicPr>
            <a:picLocks noChangeAspect="1"/>
          </p:cNvPicPr>
          <p:nvPr/>
        </p:nvPicPr>
        <p:blipFill>
          <a:blip r:embed="rId2"/>
          <a:stretch>
            <a:fillRect/>
          </a:stretch>
        </p:blipFill>
        <p:spPr>
          <a:xfrm>
            <a:off x="338138" y="1267084"/>
            <a:ext cx="7264821" cy="5400000"/>
          </a:xfrm>
          <a:prstGeom prst="rect">
            <a:avLst/>
          </a:prstGeom>
        </p:spPr>
      </p:pic>
    </p:spTree>
    <p:extLst>
      <p:ext uri="{BB962C8B-B14F-4D97-AF65-F5344CB8AC3E}">
        <p14:creationId xmlns:p14="http://schemas.microsoft.com/office/powerpoint/2010/main" val="55343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Data Quality Issue for Incorrect Values</a:t>
            </a:r>
          </a:p>
        </p:txBody>
      </p:sp>
      <p:pic>
        <p:nvPicPr>
          <p:cNvPr id="3" name="Drawing 5" descr="图片">
            <a:extLst>
              <a:ext uri="{FF2B5EF4-FFF2-40B4-BE49-F238E27FC236}">
                <a16:creationId xmlns:a16="http://schemas.microsoft.com/office/drawing/2014/main" id="{7603DDA6-EEF9-E9AF-584C-31E3CE882D07}"/>
              </a:ext>
            </a:extLst>
          </p:cNvPr>
          <p:cNvPicPr>
            <a:picLocks noChangeAspect="1"/>
          </p:cNvPicPr>
          <p:nvPr/>
        </p:nvPicPr>
        <p:blipFill>
          <a:blip r:embed="rId2"/>
          <a:stretch>
            <a:fillRect/>
          </a:stretch>
        </p:blipFill>
        <p:spPr>
          <a:xfrm>
            <a:off x="4781550" y="1021882"/>
            <a:ext cx="7200000" cy="5721818"/>
          </a:xfrm>
          <a:prstGeom prst="rect">
            <a:avLst/>
          </a:prstGeom>
        </p:spPr>
      </p:pic>
      <p:sp>
        <p:nvSpPr>
          <p:cNvPr id="5" name="矩形 4">
            <a:extLst>
              <a:ext uri="{FF2B5EF4-FFF2-40B4-BE49-F238E27FC236}">
                <a16:creationId xmlns:a16="http://schemas.microsoft.com/office/drawing/2014/main" id="{058DCC15-5CD7-0A0B-5718-D4FA00AFADDA}"/>
              </a:ext>
            </a:extLst>
          </p:cNvPr>
          <p:cNvSpPr/>
          <p:nvPr/>
        </p:nvSpPr>
        <p:spPr>
          <a:xfrm>
            <a:off x="360343" y="1268283"/>
            <a:ext cx="4186494" cy="5532567"/>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 altLang="zh-CN" dirty="0">
                <a:solidFill>
                  <a:schemeClr val="tx1"/>
                </a:solidFill>
                <a:latin typeface="Microsoft YaHei" panose="020B0503020204020204" pitchFamily="34" charset="-122"/>
                <a:ea typeface="Microsoft YaHei" panose="020B0503020204020204" pitchFamily="34" charset="-122"/>
              </a:rPr>
              <a:t>When checking column </a:t>
            </a:r>
            <a:r>
              <a:rPr kumimoji="1" lang="en" altLang="zh-CN" dirty="0" err="1">
                <a:solidFill>
                  <a:schemeClr val="tx1"/>
                </a:solidFill>
                <a:latin typeface="Microsoft YaHei" panose="020B0503020204020204" pitchFamily="34" charset="-122"/>
                <a:ea typeface="Microsoft YaHei" panose="020B0503020204020204" pitchFamily="34" charset="-122"/>
              </a:rPr>
              <a:t>Stay_In_Current_City_Years</a:t>
            </a:r>
            <a:r>
              <a:rPr kumimoji="1" lang="en" altLang="zh-CN" dirty="0">
                <a:solidFill>
                  <a:schemeClr val="tx1"/>
                </a:solidFill>
                <a:latin typeface="Microsoft YaHei" panose="020B0503020204020204" pitchFamily="34" charset="-122"/>
                <a:ea typeface="Microsoft YaHei" panose="020B0503020204020204" pitchFamily="34" charset="-122"/>
              </a:rPr>
              <a:t>, there is no NULL value, but we find there are a lot of values that are mistyped with short, for example result as below table.</a:t>
            </a:r>
            <a:endParaRPr kumimoji="1" lang="zh-CN" altLang="en-US"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9309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FC8C93D-2462-8EB7-A280-9333BFD88FE3}"/>
              </a:ext>
            </a:extLst>
          </p:cNvPr>
          <p:cNvSpPr txBox="1">
            <a:spLocks/>
          </p:cNvSpPr>
          <p:nvPr/>
        </p:nvSpPr>
        <p:spPr>
          <a:xfrm>
            <a:off x="611999" y="338333"/>
            <a:ext cx="10592812" cy="82853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latin typeface="Microsoft YaHei" panose="020B0503020204020204" pitchFamily="34" charset="-122"/>
                <a:ea typeface="Microsoft YaHei" panose="020B0503020204020204" pitchFamily="34" charset="-122"/>
                <a:cs typeface="Circular Std Bold" panose="020B0804020101010102" pitchFamily="34" charset="0"/>
              </a:rPr>
              <a:t>Data Quality Issue for NULL Values</a:t>
            </a:r>
          </a:p>
        </p:txBody>
      </p:sp>
      <p:sp>
        <p:nvSpPr>
          <p:cNvPr id="5" name="矩形 4">
            <a:extLst>
              <a:ext uri="{FF2B5EF4-FFF2-40B4-BE49-F238E27FC236}">
                <a16:creationId xmlns:a16="http://schemas.microsoft.com/office/drawing/2014/main" id="{058DCC15-5CD7-0A0B-5718-D4FA00AFADDA}"/>
              </a:ext>
            </a:extLst>
          </p:cNvPr>
          <p:cNvSpPr/>
          <p:nvPr/>
        </p:nvSpPr>
        <p:spPr>
          <a:xfrm>
            <a:off x="695999" y="4924696"/>
            <a:ext cx="10800000" cy="1594971"/>
          </a:xfrm>
          <a:prstGeom prst="rect">
            <a:avLst/>
          </a:prstGeom>
          <a:solidFill>
            <a:srgbClr val="EAF2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 altLang="zh-CN" sz="1500" dirty="0">
                <a:solidFill>
                  <a:schemeClr val="tx1"/>
                </a:solidFill>
                <a:latin typeface="Microsoft YaHei" panose="020B0503020204020204" pitchFamily="34" charset="-122"/>
                <a:ea typeface="Microsoft YaHei" panose="020B0503020204020204" pitchFamily="34" charset="-122"/>
              </a:rPr>
              <a:t>Based on the overview table, there are 2 columns with null values: Product_Category_2 and Product_Category_3</a:t>
            </a:r>
          </a:p>
          <a:p>
            <a:pPr>
              <a:lnSpc>
                <a:spcPct val="150000"/>
              </a:lnSpc>
            </a:pPr>
            <a:r>
              <a:rPr kumimoji="1" lang="en" altLang="zh-CN" sz="1500" dirty="0">
                <a:solidFill>
                  <a:schemeClr val="tx1"/>
                </a:solidFill>
                <a:latin typeface="Microsoft YaHei" panose="020B0503020204020204" pitchFamily="34" charset="-122"/>
                <a:ea typeface="Microsoft YaHei" panose="020B0503020204020204" pitchFamily="34" charset="-122"/>
              </a:rPr>
              <a:t>Calculating the missing rate for these two columns in the table,</a:t>
            </a:r>
          </a:p>
          <a:p>
            <a:pPr>
              <a:lnSpc>
                <a:spcPct val="150000"/>
              </a:lnSpc>
            </a:pPr>
            <a:r>
              <a:rPr kumimoji="1" lang="en" altLang="zh-CN" sz="1500" dirty="0">
                <a:solidFill>
                  <a:schemeClr val="tx1"/>
                </a:solidFill>
                <a:latin typeface="Microsoft YaHei" panose="020B0503020204020204" pitchFamily="34" charset="-122"/>
                <a:ea typeface="Microsoft YaHei" panose="020B0503020204020204" pitchFamily="34" charset="-122"/>
              </a:rPr>
              <a:t>According to the result, we'll use different solutions for these 2 columns in Solutions.</a:t>
            </a:r>
          </a:p>
        </p:txBody>
      </p:sp>
      <p:pic>
        <p:nvPicPr>
          <p:cNvPr id="7" name="Drawing 6" descr="图片">
            <a:extLst>
              <a:ext uri="{FF2B5EF4-FFF2-40B4-BE49-F238E27FC236}">
                <a16:creationId xmlns:a16="http://schemas.microsoft.com/office/drawing/2014/main" id="{6CB85CDF-3D36-8AA4-271D-097D51A5C9D0}"/>
              </a:ext>
            </a:extLst>
          </p:cNvPr>
          <p:cNvPicPr>
            <a:picLocks noChangeAspect="1"/>
          </p:cNvPicPr>
          <p:nvPr/>
        </p:nvPicPr>
        <p:blipFill>
          <a:blip r:embed="rId2"/>
          <a:stretch>
            <a:fillRect/>
          </a:stretch>
        </p:blipFill>
        <p:spPr>
          <a:xfrm>
            <a:off x="696000" y="1268283"/>
            <a:ext cx="10800000" cy="3555000"/>
          </a:xfrm>
          <a:prstGeom prst="rect">
            <a:avLst/>
          </a:prstGeom>
        </p:spPr>
      </p:pic>
    </p:spTree>
    <p:extLst>
      <p:ext uri="{BB962C8B-B14F-4D97-AF65-F5344CB8AC3E}">
        <p14:creationId xmlns:p14="http://schemas.microsoft.com/office/powerpoint/2010/main" val="3102368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3614</TotalTime>
  <Words>1268</Words>
  <Application>Microsoft Macintosh PowerPoint</Application>
  <PresentationFormat>宽屏</PresentationFormat>
  <Paragraphs>105</Paragraphs>
  <Slides>27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等线</vt:lpstr>
      <vt:lpstr>等线 Light</vt:lpstr>
      <vt:lpstr>Microsoft YaHei</vt:lpstr>
      <vt:lpstr>Arial Unicode MS</vt:lpstr>
      <vt:lpstr>Arial</vt:lpstr>
      <vt:lpstr>Times New Roman</vt:lpstr>
      <vt:lpstr>Wingdings</vt:lpstr>
      <vt:lpstr>Office 主题​​</vt:lpstr>
      <vt:lpstr>Black Friday Dataset Cleaning Project  Improve data quality and promote accurate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Huixiu JIANG</dc:creator>
  <cp:lastModifiedBy>Yongshu Cui</cp:lastModifiedBy>
  <cp:revision>424</cp:revision>
  <dcterms:created xsi:type="dcterms:W3CDTF">2023-01-04T15:27:23Z</dcterms:created>
  <dcterms:modified xsi:type="dcterms:W3CDTF">2023-11-23T02:23:31Z</dcterms:modified>
</cp:coreProperties>
</file>